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89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</p:sldIdLst>
  <p:sldSz cx="12192000" cy="6858000"/>
  <p:notesSz cx="6858000" cy="9144000"/>
  <p:embeddedFontLst>
    <p:embeddedFont>
      <p:font typeface="Arial Black" panose="020B0A04020102020204" pitchFamily="34" charset="0"/>
      <p:regular r:id="rId34"/>
      <p:bold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안녕하십니까</a:t>
            </a:r>
            <a:r>
              <a:rPr lang="en-US" altLang="ko-KR" dirty="0"/>
              <a:t>. AI</a:t>
            </a:r>
            <a:r>
              <a:rPr lang="ko-KR" altLang="en-US" dirty="0"/>
              <a:t>와 데이터 사회 </a:t>
            </a:r>
            <a:r>
              <a:rPr lang="en-US" altLang="ko-KR" dirty="0"/>
              <a:t>4</a:t>
            </a:r>
            <a:r>
              <a:rPr lang="ko-KR" altLang="en-US" dirty="0"/>
              <a:t>팀 발표를 시작하겠습니다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8189be031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</a:t>
            </a:r>
            <a:r>
              <a:rPr lang="en-US" altLang="ko-KR" dirty="0"/>
              <a:t>Mobile Net v2</a:t>
            </a:r>
            <a:r>
              <a:rPr lang="ko-KR" altLang="en-US" dirty="0"/>
              <a:t>를 활용하여 상품 이미지와 관련된 특징들을 추출합니다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17" name="Google Shape;217;gf8189be031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8189be031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위의 모든 과정들을 활용하여 다음과 같은 </a:t>
            </a:r>
            <a:r>
              <a:rPr lang="en-US" altLang="ko-KR" dirty="0"/>
              <a:t>input </a:t>
            </a:r>
            <a:r>
              <a:rPr lang="ko-KR" altLang="en-US" dirty="0"/>
              <a:t>데이터로 </a:t>
            </a:r>
            <a:r>
              <a:rPr lang="en-US" altLang="ko-KR" dirty="0"/>
              <a:t>Category </a:t>
            </a:r>
            <a:r>
              <a:rPr lang="ko-KR" altLang="en-US" dirty="0"/>
              <a:t>추천을 해주는 </a:t>
            </a:r>
            <a:r>
              <a:rPr lang="en-US" altLang="ko-KR" dirty="0"/>
              <a:t>output</a:t>
            </a:r>
            <a:r>
              <a:rPr lang="ko-KR" altLang="en-US" dirty="0"/>
              <a:t>을 이끌어냅니다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228" name="Google Shape;228;gf8189be031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8189be031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input output</a:t>
            </a:r>
            <a:r>
              <a:rPr lang="ko-KR" altLang="en-US" dirty="0"/>
              <a:t>의 과정을 간단하게 정리해봤습니다</a:t>
            </a:r>
            <a:r>
              <a:rPr lang="en-US" altLang="ko-KR" dirty="0"/>
              <a:t>.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CNN, LSTM, MobileNetV2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기술로 상품명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세부사항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상품 이미지 등의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정보를 카테고리 추천과 같은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output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도출해내는 과정입니다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gf8189be031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677790d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알고리즘에 대해 설명 드리겠습니다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61" name="Google Shape;261;gf677790d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CNN</a:t>
            </a:r>
            <a:r>
              <a:rPr lang="ko-KR" altLang="en-US" dirty="0"/>
              <a:t>의 전체적인 흐름은 다음과 같습니다</a:t>
            </a:r>
            <a:r>
              <a:rPr lang="en-US" altLang="ko-KR" dirty="0"/>
              <a:t>. CNN</a:t>
            </a:r>
            <a:r>
              <a:rPr lang="ko-KR" altLang="en-US" dirty="0"/>
              <a:t>은 데이터의 특정 부분을 연산하여 고차원에서 저차원으로 정보를 전달합니다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69" name="Google Shape;2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677790d8b_3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데이터를 예시로 </a:t>
            </a:r>
            <a:r>
              <a:rPr lang="en-US" altLang="ko-KR" dirty="0"/>
              <a:t>CNN</a:t>
            </a:r>
            <a:r>
              <a:rPr lang="ko-KR" altLang="en-US" dirty="0"/>
              <a:t>을 설명하겠습니다</a:t>
            </a:r>
            <a:r>
              <a:rPr lang="en-US" altLang="ko-KR" dirty="0"/>
              <a:t>. </a:t>
            </a:r>
            <a:r>
              <a:rPr lang="ko-KR" altLang="en-US" dirty="0"/>
              <a:t>첫번째로 </a:t>
            </a:r>
            <a:r>
              <a:rPr lang="en-US" altLang="ko-KR" dirty="0"/>
              <a:t>convolution layer</a:t>
            </a:r>
            <a:r>
              <a:rPr lang="ko-KR" altLang="en-US" dirty="0"/>
              <a:t>를 활용하여 특징을 추출해줍니다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convolution layer</a:t>
            </a:r>
            <a:r>
              <a:rPr lang="ko-KR" altLang="en-US" dirty="0"/>
              <a:t>는 특정 이미지의 테두리</a:t>
            </a:r>
            <a:r>
              <a:rPr lang="en-US" altLang="ko-KR" dirty="0"/>
              <a:t>, </a:t>
            </a:r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색등 이미지의 시각적인 특징이나 특성을 감지하기 위한 필터입니다</a:t>
            </a:r>
            <a:r>
              <a:rPr lang="en-US" altLang="ko-KR" dirty="0"/>
              <a:t>. </a:t>
            </a:r>
            <a:r>
              <a:rPr lang="ko-KR" altLang="en-US" dirty="0"/>
              <a:t>이러한 </a:t>
            </a:r>
            <a:r>
              <a:rPr lang="en-US" altLang="ko-KR" dirty="0"/>
              <a:t>convolution</a:t>
            </a:r>
            <a:r>
              <a:rPr lang="ko-KR" altLang="en-US" dirty="0"/>
              <a:t>을 반복함으로써 </a:t>
            </a:r>
            <a:r>
              <a:rPr lang="en-US" altLang="ko-KR" dirty="0"/>
              <a:t>convolution layer</a:t>
            </a:r>
            <a:r>
              <a:rPr lang="ko-KR" altLang="en-US" dirty="0"/>
              <a:t>의 가중치와 </a:t>
            </a:r>
            <a:r>
              <a:rPr lang="ko-KR" altLang="en-US" dirty="0" err="1"/>
              <a:t>편향값을</a:t>
            </a:r>
            <a:r>
              <a:rPr lang="ko-KR" altLang="en-US" dirty="0"/>
              <a:t> 계속해서 고쳐주며 정확도를 높여줍니다</a:t>
            </a:r>
            <a:r>
              <a:rPr lang="en-US" altLang="ko-KR" dirty="0"/>
              <a:t>. convolution</a:t>
            </a:r>
            <a:r>
              <a:rPr lang="ko-KR" altLang="en-US" dirty="0"/>
              <a:t>을 한 후에는 </a:t>
            </a:r>
            <a:r>
              <a:rPr lang="en-US" altLang="ko-KR" dirty="0"/>
              <a:t>pooling</a:t>
            </a:r>
            <a:r>
              <a:rPr lang="ko-KR" altLang="en-US" dirty="0"/>
              <a:t>이라는 작업이 이루어지고 있습니다</a:t>
            </a:r>
            <a:r>
              <a:rPr lang="en-US" altLang="ko-KR" dirty="0"/>
              <a:t>. pooling</a:t>
            </a:r>
            <a:r>
              <a:rPr lang="ko-KR" altLang="en-US" dirty="0"/>
              <a:t>에도 여러가지 종류가 존재하지만 현재 다음 그림에서 보여지는 </a:t>
            </a:r>
            <a:r>
              <a:rPr lang="en-US" altLang="ko-KR" dirty="0"/>
              <a:t>MAX pooling </a:t>
            </a:r>
            <a:r>
              <a:rPr lang="ko-KR" altLang="en-US" dirty="0"/>
              <a:t>에 대해서만 소개해드리자면 특정영역에서 최대값을 출력해주는 과정인데 이러한 과정이 이루어지는 이유는 해당 이미지의 크기를 압축하여 줄이기 </a:t>
            </a:r>
            <a:r>
              <a:rPr lang="ko-KR" altLang="en-US" dirty="0" err="1"/>
              <a:t>위해서입니다</a:t>
            </a:r>
            <a:r>
              <a:rPr lang="en-US" altLang="ko-KR" dirty="0"/>
              <a:t>. </a:t>
            </a:r>
            <a:r>
              <a:rPr lang="ko-KR" altLang="en-US" dirty="0"/>
              <a:t>이를 통해 특징 추출 및 추론에 대한 부담을 줄여주게 됩니다</a:t>
            </a:r>
            <a:r>
              <a:rPr lang="en-US" altLang="ko-KR" dirty="0"/>
              <a:t>. </a:t>
            </a:r>
            <a:r>
              <a:rPr lang="en-US" altLang="ko-KR" dirty="0" err="1"/>
              <a:t>cnn</a:t>
            </a:r>
            <a:r>
              <a:rPr lang="ko-KR" altLang="en-US" dirty="0"/>
              <a:t>은 위와 같이 </a:t>
            </a:r>
            <a:r>
              <a:rPr lang="en-US" altLang="ko-KR" dirty="0"/>
              <a:t>convolution</a:t>
            </a:r>
            <a:r>
              <a:rPr lang="ko-KR" altLang="en-US" dirty="0"/>
              <a:t>과 </a:t>
            </a:r>
            <a:r>
              <a:rPr lang="en-US" altLang="ko-KR" dirty="0"/>
              <a:t>pooling</a:t>
            </a:r>
            <a:r>
              <a:rPr lang="ko-KR" altLang="en-US" dirty="0"/>
              <a:t>을 반복해줌으로써 특징을 추출하여 줍니다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297" name="Google Shape;297;gf677790d8b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677790d8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공부하면서 조사한 </a:t>
            </a:r>
            <a:r>
              <a:rPr lang="en-US" altLang="ko-KR" dirty="0"/>
              <a:t>CNN</a:t>
            </a:r>
            <a:r>
              <a:rPr lang="ko-KR" altLang="en-US" dirty="0"/>
              <a:t>의 특징 </a:t>
            </a:r>
            <a:r>
              <a:rPr lang="en-US" altLang="ko-KR" dirty="0"/>
              <a:t>2</a:t>
            </a:r>
            <a:r>
              <a:rPr lang="ko-KR" altLang="en-US" dirty="0"/>
              <a:t>가지는 첫째</a:t>
            </a:r>
            <a:r>
              <a:rPr lang="en-US" altLang="ko-KR" dirty="0"/>
              <a:t>, </a:t>
            </a:r>
            <a:r>
              <a:rPr lang="ko-KR" altLang="en-US" dirty="0"/>
              <a:t>위치 독립적이기 때문에 이미지 분석에 용이하다는 것이고</a:t>
            </a:r>
            <a:r>
              <a:rPr lang="en-US" altLang="ko-KR" dirty="0"/>
              <a:t>, </a:t>
            </a:r>
            <a:r>
              <a:rPr lang="ko-KR" altLang="en-US" dirty="0"/>
              <a:t>두번째로 일부의 </a:t>
            </a:r>
            <a:r>
              <a:rPr lang="ko-KR" altLang="en-US" dirty="0" err="1"/>
              <a:t>노드만을</a:t>
            </a:r>
            <a:r>
              <a:rPr lang="ko-KR" altLang="en-US" dirty="0"/>
              <a:t> 공유한다는 것입니다</a:t>
            </a:r>
            <a:r>
              <a:rPr lang="en-US" altLang="ko-KR" dirty="0"/>
              <a:t>. </a:t>
            </a:r>
            <a:r>
              <a:rPr lang="ko-KR" altLang="en-US" dirty="0"/>
              <a:t>그리고 위에서 설명 드린 기능 이외에 </a:t>
            </a:r>
            <a:r>
              <a:rPr lang="en-US" altLang="ko-KR" dirty="0"/>
              <a:t>CNN</a:t>
            </a:r>
            <a:r>
              <a:rPr lang="ko-KR" altLang="en-US" dirty="0"/>
              <a:t>에 필요한 기능으로는 </a:t>
            </a:r>
            <a:r>
              <a:rPr lang="en-US" altLang="ko-KR" dirty="0"/>
              <a:t>Dropout</a:t>
            </a:r>
            <a:r>
              <a:rPr lang="ko-KR" altLang="en-US" dirty="0"/>
              <a:t>이라는 것이 있는데 이는 </a:t>
            </a:r>
            <a:r>
              <a:rPr lang="ko-KR" altLang="en-US" dirty="0" err="1"/>
              <a:t>랜덤한</a:t>
            </a:r>
            <a:r>
              <a:rPr lang="ko-KR" altLang="en-US" dirty="0"/>
              <a:t> </a:t>
            </a:r>
            <a:r>
              <a:rPr lang="ko-KR" altLang="en-US" dirty="0" err="1"/>
              <a:t>히든레이어의</a:t>
            </a:r>
            <a:r>
              <a:rPr lang="ko-KR" altLang="en-US" dirty="0"/>
              <a:t> 노드들에 대해 장님처럼 지나쳐버리는 과정입니다</a:t>
            </a:r>
            <a:r>
              <a:rPr lang="en-US" altLang="ko-KR" dirty="0"/>
              <a:t>. </a:t>
            </a:r>
            <a:r>
              <a:rPr lang="ko-KR" altLang="en-US" dirty="0"/>
              <a:t>이러한 과정을 하는 이유는 너무 특정 이미지에 대해서 자세하게 분석해버리면 특정 이미지에 대해서는 정확도가 </a:t>
            </a:r>
            <a:r>
              <a:rPr lang="en-US" altLang="ko-KR" dirty="0"/>
              <a:t>100%</a:t>
            </a:r>
            <a:r>
              <a:rPr lang="ko-KR" altLang="en-US" dirty="0"/>
              <a:t>일지 몰라도 이미지가 조금만 수정된다면 분석하지 못하는 상황을 막기위해 </a:t>
            </a:r>
            <a:r>
              <a:rPr lang="en-US" altLang="ko-KR" dirty="0"/>
              <a:t>Dropout</a:t>
            </a:r>
            <a:r>
              <a:rPr lang="ko-KR" altLang="en-US" dirty="0"/>
              <a:t>을 해줍니다</a:t>
            </a:r>
            <a:r>
              <a:rPr lang="en-US" altLang="ko-KR" dirty="0"/>
              <a:t>. </a:t>
            </a:r>
            <a:r>
              <a:rPr lang="ko-KR" altLang="en-US" dirty="0"/>
              <a:t>추가적으로 활성화 함수 두개를 소개해드리겠습니다</a:t>
            </a:r>
            <a:r>
              <a:rPr lang="en-US" altLang="ko-KR" dirty="0"/>
              <a:t>. </a:t>
            </a:r>
            <a:r>
              <a:rPr lang="ko-KR" altLang="en-US" dirty="0"/>
              <a:t>첫번째로 </a:t>
            </a:r>
            <a:r>
              <a:rPr lang="en-US" altLang="ko-KR" dirty="0"/>
              <a:t>sigmoid</a:t>
            </a:r>
            <a:r>
              <a:rPr lang="ko-KR" altLang="en-US" dirty="0"/>
              <a:t>함수는 </a:t>
            </a:r>
            <a:r>
              <a:rPr lang="en-US" altLang="ko-KR" dirty="0"/>
              <a:t>0~1</a:t>
            </a:r>
            <a:r>
              <a:rPr lang="ko-KR" altLang="en-US" dirty="0"/>
              <a:t>사이의 숫자를 넘겨주는 함수인데 </a:t>
            </a:r>
            <a:r>
              <a:rPr lang="en-US" altLang="ko-KR" dirty="0"/>
              <a:t>Gradient Vanishing </a:t>
            </a:r>
            <a:r>
              <a:rPr lang="ko-KR" altLang="en-US" dirty="0"/>
              <a:t>문제가 발생할 수 있습니다</a:t>
            </a:r>
            <a:r>
              <a:rPr lang="en-US" altLang="ko-KR" dirty="0"/>
              <a:t>. </a:t>
            </a:r>
            <a:r>
              <a:rPr lang="ko-KR" altLang="en-US" dirty="0"/>
              <a:t>이를 보완하기위해 </a:t>
            </a:r>
            <a:r>
              <a:rPr lang="en-US" altLang="ko-KR" dirty="0" err="1"/>
              <a:t>Relu</a:t>
            </a:r>
            <a:r>
              <a:rPr lang="ko-KR" altLang="en-US" dirty="0"/>
              <a:t>라는 함수가 생겼습니다</a:t>
            </a:r>
            <a:r>
              <a:rPr lang="en-US" altLang="ko-KR" dirty="0"/>
              <a:t>. </a:t>
            </a:r>
            <a:r>
              <a:rPr lang="ko-KR" altLang="en-US" dirty="0" err="1"/>
              <a:t>렐루</a:t>
            </a:r>
            <a:r>
              <a:rPr lang="ko-KR" altLang="en-US" dirty="0"/>
              <a:t> 함수는 양수는 그대로</a:t>
            </a:r>
            <a:r>
              <a:rPr lang="en-US" altLang="ko-KR" dirty="0"/>
              <a:t>, </a:t>
            </a:r>
            <a:r>
              <a:rPr lang="ko-KR" altLang="en-US" dirty="0"/>
              <a:t>음수는 </a:t>
            </a:r>
            <a:r>
              <a:rPr lang="en-US" altLang="ko-KR" dirty="0"/>
              <a:t>0</a:t>
            </a:r>
            <a:r>
              <a:rPr lang="ko-KR" altLang="en-US" dirty="0"/>
              <a:t>으로 반환하므로 특정 양수 값에 수렴하지 않습니다</a:t>
            </a:r>
            <a:r>
              <a:rPr lang="en-US" altLang="ko-KR" dirty="0"/>
              <a:t>. </a:t>
            </a:r>
            <a:r>
              <a:rPr lang="ko-KR" altLang="en-US" dirty="0"/>
              <a:t>또한 그로 인해 기울기 소실 문제가 발생하지 않습니다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76" name="Google Shape;276;gf677790d8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677790d8b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LSTM</a:t>
            </a:r>
            <a:r>
              <a:rPr lang="ko-KR" altLang="en-US" dirty="0"/>
              <a:t>의 흐름은 다음과 같습니다</a:t>
            </a:r>
            <a:r>
              <a:rPr lang="en-US" altLang="ko-KR" dirty="0"/>
              <a:t>. LSTM</a:t>
            </a:r>
            <a:r>
              <a:rPr lang="ko-KR" altLang="en-US" dirty="0"/>
              <a:t>은 </a:t>
            </a:r>
            <a:r>
              <a:rPr lang="en-US" altLang="ko-KR" dirty="0"/>
              <a:t>RNN</a:t>
            </a:r>
            <a:r>
              <a:rPr lang="ko-KR" altLang="en-US" dirty="0"/>
              <a:t>의 굉장히 특별한 종류로 </a:t>
            </a:r>
            <a:r>
              <a:rPr lang="en-US" altLang="ko-KR" dirty="0"/>
              <a:t>RNN</a:t>
            </a:r>
            <a:r>
              <a:rPr lang="ko-KR" altLang="en-US" dirty="0"/>
              <a:t>보다 문제 상황을 더 잘 해결해줍니다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gf677790d8b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d06d9a78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LSTM을</a:t>
            </a:r>
            <a:r>
              <a:rPr lang="ko-KR" dirty="0"/>
              <a:t> 소개</a:t>
            </a:r>
            <a:r>
              <a:rPr lang="en-US" altLang="ko-KR" dirty="0"/>
              <a:t> </a:t>
            </a:r>
            <a:r>
              <a:rPr lang="ko-KR" dirty="0" err="1"/>
              <a:t>해드리기</a:t>
            </a:r>
            <a:r>
              <a:rPr lang="en-US" altLang="ko-KR" dirty="0"/>
              <a:t> </a:t>
            </a:r>
            <a:r>
              <a:rPr lang="ko-KR" dirty="0"/>
              <a:t>전에 </a:t>
            </a:r>
            <a:r>
              <a:rPr lang="ko-KR" dirty="0" err="1"/>
              <a:t>RNN은</a:t>
            </a:r>
            <a:r>
              <a:rPr lang="ko-KR" dirty="0"/>
              <a:t> </a:t>
            </a:r>
            <a:r>
              <a:rPr lang="ko-KR" dirty="0" err="1"/>
              <a:t>CNN과</a:t>
            </a:r>
            <a:r>
              <a:rPr lang="ko-KR" dirty="0"/>
              <a:t> 다르게 과거의 학습</a:t>
            </a:r>
            <a:r>
              <a:rPr lang="en-US" altLang="ko-KR" dirty="0"/>
              <a:t> </a:t>
            </a:r>
            <a:r>
              <a:rPr lang="ko-KR" dirty="0"/>
              <a:t>또한 </a:t>
            </a:r>
            <a:r>
              <a:rPr lang="ko-KR" dirty="0" err="1"/>
              <a:t>weight</a:t>
            </a:r>
            <a:r>
              <a:rPr lang="en-US" altLang="ko-KR" dirty="0"/>
              <a:t>, </a:t>
            </a:r>
            <a:r>
              <a:rPr lang="ko-KR" altLang="en-US" dirty="0"/>
              <a:t>즉 가중치</a:t>
            </a:r>
            <a:r>
              <a:rPr lang="ko-KR" dirty="0"/>
              <a:t>를 활용하여 현재에 적용한다는 것입니다. 그로</a:t>
            </a:r>
            <a:r>
              <a:rPr lang="en-US" altLang="ko-KR" dirty="0"/>
              <a:t> </a:t>
            </a:r>
            <a:r>
              <a:rPr lang="ko-KR" dirty="0"/>
              <a:t>인해 </a:t>
            </a:r>
            <a:r>
              <a:rPr lang="ko-KR" dirty="0" err="1"/>
              <a:t>RNN은</a:t>
            </a:r>
            <a:r>
              <a:rPr lang="ko-KR" dirty="0"/>
              <a:t> 이미지 분석이외의 영상, 문장의 의미파악</a:t>
            </a:r>
            <a:r>
              <a:rPr lang="en-US" altLang="ko-KR" dirty="0"/>
              <a:t> </a:t>
            </a:r>
            <a:r>
              <a:rPr lang="ko-KR" dirty="0"/>
              <a:t>등에도 굉장히 유용합니다. 하지만 </a:t>
            </a:r>
            <a:r>
              <a:rPr lang="ko-KR" dirty="0" err="1"/>
              <a:t>LSTM은</a:t>
            </a:r>
            <a:r>
              <a:rPr lang="ko-KR" dirty="0"/>
              <a:t> </a:t>
            </a:r>
            <a:r>
              <a:rPr lang="ko-KR" dirty="0" err="1"/>
              <a:t>RNN의</a:t>
            </a:r>
            <a:r>
              <a:rPr lang="ko-KR" dirty="0"/>
              <a:t> 한계</a:t>
            </a:r>
            <a:r>
              <a:rPr lang="en-US" altLang="ko-KR" dirty="0"/>
              <a:t> </a:t>
            </a:r>
            <a:r>
              <a:rPr lang="ko-KR" dirty="0"/>
              <a:t>중</a:t>
            </a:r>
            <a:r>
              <a:rPr lang="en-US" altLang="ko-KR" dirty="0"/>
              <a:t> </a:t>
            </a:r>
            <a:r>
              <a:rPr lang="ko-KR" dirty="0"/>
              <a:t>하나인 장기의존성 문제를 해결하였습니다. 여기서 장기의존성 문제는</a:t>
            </a:r>
            <a:r>
              <a:rPr lang="en-US" altLang="ko-KR" dirty="0"/>
              <a:t> </a:t>
            </a:r>
            <a:r>
              <a:rPr lang="ko-KR" dirty="0"/>
              <a:t>오래된 정보들은 고려하지 못한다는 점입니다. 예를</a:t>
            </a:r>
            <a:r>
              <a:rPr lang="en-US" altLang="ko-KR" dirty="0"/>
              <a:t> </a:t>
            </a:r>
            <a:r>
              <a:rPr lang="ko-KR" dirty="0"/>
              <a:t>들면 전체</a:t>
            </a:r>
            <a:r>
              <a:rPr lang="en-US" altLang="ko-KR" dirty="0"/>
              <a:t> </a:t>
            </a:r>
            <a:r>
              <a:rPr lang="ko-KR" dirty="0"/>
              <a:t>문맥을 고려하여 해석을 해야</a:t>
            </a:r>
            <a:r>
              <a:rPr lang="en-US" altLang="ko-KR" dirty="0"/>
              <a:t> </a:t>
            </a:r>
            <a:r>
              <a:rPr lang="ko-KR" dirty="0"/>
              <a:t>하는 시스템을 구현할</a:t>
            </a:r>
            <a:r>
              <a:rPr lang="en-US" altLang="ko-KR" dirty="0"/>
              <a:t> </a:t>
            </a:r>
            <a:r>
              <a:rPr lang="ko-KR" dirty="0"/>
              <a:t>때 </a:t>
            </a:r>
            <a:r>
              <a:rPr lang="ko-KR" dirty="0" err="1"/>
              <a:t>RNN은</a:t>
            </a:r>
            <a:r>
              <a:rPr lang="ko-KR" dirty="0"/>
              <a:t> 문맥이 길어질수록 장기의존성 문제로</a:t>
            </a:r>
            <a:r>
              <a:rPr lang="en-US" altLang="ko-KR" dirty="0"/>
              <a:t> </a:t>
            </a:r>
            <a:r>
              <a:rPr lang="ko-KR" dirty="0"/>
              <a:t>인해 정확도가 낮아</a:t>
            </a:r>
            <a:r>
              <a:rPr lang="ko-KR" altLang="en-US" dirty="0"/>
              <a:t>집니다</a:t>
            </a:r>
            <a:r>
              <a:rPr lang="ko-KR" dirty="0"/>
              <a:t>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12" name="Google Shape;312;gfd06d9a78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1176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d06d9a786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solidFill>
                  <a:schemeClr val="dk1"/>
                </a:solidFill>
              </a:rPr>
              <a:t>LSTM은</a:t>
            </a:r>
            <a:r>
              <a:rPr lang="ko-KR" dirty="0">
                <a:solidFill>
                  <a:schemeClr val="dk1"/>
                </a:solidFill>
              </a:rPr>
              <a:t> 이러한 장기의존성문제를 해결하기 위해 위와</a:t>
            </a:r>
            <a:r>
              <a:rPr lang="en-US" altLang="ko-KR" dirty="0">
                <a:solidFill>
                  <a:schemeClr val="dk1"/>
                </a:solidFill>
              </a:rPr>
              <a:t> </a:t>
            </a:r>
            <a:r>
              <a:rPr lang="ko-KR" dirty="0">
                <a:solidFill>
                  <a:schemeClr val="dk1"/>
                </a:solidFill>
              </a:rPr>
              <a:t>같이 이루어</a:t>
            </a:r>
            <a:r>
              <a:rPr lang="ko-KR" altLang="en-US" dirty="0">
                <a:solidFill>
                  <a:schemeClr val="dk1"/>
                </a:solidFill>
              </a:rPr>
              <a:t>져 </a:t>
            </a:r>
            <a:r>
              <a:rPr lang="ko-KR" dirty="0">
                <a:solidFill>
                  <a:schemeClr val="dk1"/>
                </a:solidFill>
              </a:rPr>
              <a:t>있는데 이를 설명하자면, 일단 </a:t>
            </a:r>
            <a:r>
              <a:rPr lang="ko-KR" dirty="0" err="1">
                <a:solidFill>
                  <a:schemeClr val="dk1"/>
                </a:solidFill>
              </a:rPr>
              <a:t>LSTM의</a:t>
            </a:r>
            <a:r>
              <a:rPr lang="ko-KR" dirty="0">
                <a:solidFill>
                  <a:schemeClr val="dk1"/>
                </a:solidFill>
              </a:rPr>
              <a:t> 핵심아이디어는 </a:t>
            </a:r>
            <a:r>
              <a:rPr lang="ko-KR" dirty="0" err="1">
                <a:solidFill>
                  <a:schemeClr val="dk1"/>
                </a:solidFill>
              </a:rPr>
              <a:t>cell</a:t>
            </a:r>
            <a:r>
              <a:rPr lang="ko-KR" dirty="0">
                <a:solidFill>
                  <a:schemeClr val="dk1"/>
                </a:solidFill>
              </a:rPr>
              <a:t> </a:t>
            </a:r>
            <a:r>
              <a:rPr lang="ko-KR" dirty="0" err="1">
                <a:solidFill>
                  <a:schemeClr val="dk1"/>
                </a:solidFill>
              </a:rPr>
              <a:t>state인데</a:t>
            </a:r>
            <a:r>
              <a:rPr lang="ko-KR" dirty="0">
                <a:solidFill>
                  <a:schemeClr val="dk1"/>
                </a:solidFill>
              </a:rPr>
              <a:t> </a:t>
            </a:r>
            <a:r>
              <a:rPr lang="ko-KR" dirty="0" err="1">
                <a:solidFill>
                  <a:schemeClr val="dk1"/>
                </a:solidFill>
              </a:rPr>
              <a:t>cell</a:t>
            </a:r>
            <a:r>
              <a:rPr lang="ko-KR" dirty="0">
                <a:solidFill>
                  <a:schemeClr val="dk1"/>
                </a:solidFill>
              </a:rPr>
              <a:t> </a:t>
            </a:r>
            <a:r>
              <a:rPr lang="ko-KR" dirty="0" err="1">
                <a:solidFill>
                  <a:schemeClr val="dk1"/>
                </a:solidFill>
              </a:rPr>
              <a:t>state는</a:t>
            </a:r>
            <a:r>
              <a:rPr lang="ko-KR" dirty="0">
                <a:solidFill>
                  <a:schemeClr val="dk1"/>
                </a:solidFill>
              </a:rPr>
              <a:t> 정보를 흘려주는 통로로</a:t>
            </a:r>
            <a:r>
              <a:rPr lang="ko-KR" altLang="en-US" dirty="0">
                <a:solidFill>
                  <a:schemeClr val="dk1"/>
                </a:solidFill>
              </a:rPr>
              <a:t>써</a:t>
            </a:r>
            <a:r>
              <a:rPr lang="ko-KR" dirty="0">
                <a:solidFill>
                  <a:schemeClr val="dk1"/>
                </a:solidFill>
              </a:rPr>
              <a:t> 아래에서 계산된 정보들을 </a:t>
            </a:r>
            <a:r>
              <a:rPr lang="ko-KR" dirty="0" err="1">
                <a:solidFill>
                  <a:schemeClr val="dk1"/>
                </a:solidFill>
              </a:rPr>
              <a:t>cell</a:t>
            </a:r>
            <a:r>
              <a:rPr lang="ko-KR" dirty="0">
                <a:solidFill>
                  <a:schemeClr val="dk1"/>
                </a:solidFill>
              </a:rPr>
              <a:t> </a:t>
            </a:r>
            <a:r>
              <a:rPr lang="ko-KR" dirty="0" err="1">
                <a:solidFill>
                  <a:schemeClr val="dk1"/>
                </a:solidFill>
              </a:rPr>
              <a:t>state로</a:t>
            </a:r>
            <a:r>
              <a:rPr lang="ko-KR" dirty="0">
                <a:solidFill>
                  <a:schemeClr val="dk1"/>
                </a:solidFill>
              </a:rPr>
              <a:t> 넘겨</a:t>
            </a:r>
            <a:r>
              <a:rPr lang="ko-KR" altLang="en-US" dirty="0">
                <a:solidFill>
                  <a:schemeClr val="dk1"/>
                </a:solidFill>
              </a:rPr>
              <a:t>줘</a:t>
            </a:r>
            <a:r>
              <a:rPr lang="ko-KR" dirty="0">
                <a:solidFill>
                  <a:schemeClr val="dk1"/>
                </a:solidFill>
              </a:rPr>
              <a:t> 정보를 처리</a:t>
            </a:r>
            <a:r>
              <a:rPr lang="ko-KR" altLang="en-US" dirty="0">
                <a:solidFill>
                  <a:schemeClr val="dk1"/>
                </a:solidFill>
              </a:rPr>
              <a:t>합니다</a:t>
            </a:r>
            <a:r>
              <a:rPr lang="ko-KR" dirty="0">
                <a:solidFill>
                  <a:schemeClr val="dk1"/>
                </a:solidFill>
              </a:rPr>
              <a:t>. 이때 아래의 정보를 </a:t>
            </a:r>
            <a:r>
              <a:rPr lang="ko-KR" dirty="0" err="1">
                <a:solidFill>
                  <a:schemeClr val="dk1"/>
                </a:solidFill>
              </a:rPr>
              <a:t>cellstate에</a:t>
            </a:r>
            <a:r>
              <a:rPr lang="ko-KR" dirty="0">
                <a:solidFill>
                  <a:schemeClr val="dk1"/>
                </a:solidFill>
              </a:rPr>
              <a:t> 더하거나 없애는 능력을 </a:t>
            </a:r>
            <a:r>
              <a:rPr lang="ko-KR" dirty="0" err="1">
                <a:solidFill>
                  <a:schemeClr val="dk1"/>
                </a:solidFill>
              </a:rPr>
              <a:t>gate라고</a:t>
            </a:r>
            <a:r>
              <a:rPr lang="ko-KR" dirty="0">
                <a:solidFill>
                  <a:schemeClr val="dk1"/>
                </a:solidFill>
              </a:rPr>
              <a:t> 하는데 여기</a:t>
            </a:r>
            <a:r>
              <a:rPr lang="ko-KR" altLang="en-US" dirty="0">
                <a:solidFill>
                  <a:schemeClr val="dk1"/>
                </a:solidFill>
              </a:rPr>
              <a:t>에</a:t>
            </a:r>
            <a:r>
              <a:rPr lang="ko-KR" dirty="0">
                <a:solidFill>
                  <a:schemeClr val="dk1"/>
                </a:solidFill>
              </a:rPr>
              <a:t> 3개의 </a:t>
            </a:r>
            <a:r>
              <a:rPr lang="ko-KR" dirty="0" err="1">
                <a:solidFill>
                  <a:schemeClr val="dk1"/>
                </a:solidFill>
              </a:rPr>
              <a:t>gate가</a:t>
            </a:r>
            <a:r>
              <a:rPr lang="ko-KR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</a:rPr>
              <a:t>있습니다</a:t>
            </a:r>
            <a:r>
              <a:rPr lang="ko-KR" dirty="0">
                <a:solidFill>
                  <a:schemeClr val="dk1"/>
                </a:solidFill>
              </a:rPr>
              <a:t>. 일단 첫번째 </a:t>
            </a:r>
            <a:r>
              <a:rPr lang="ko-KR" dirty="0" err="1">
                <a:solidFill>
                  <a:schemeClr val="dk1"/>
                </a:solidFill>
              </a:rPr>
              <a:t>gate는</a:t>
            </a:r>
            <a:r>
              <a:rPr lang="ko-KR" dirty="0">
                <a:solidFill>
                  <a:schemeClr val="dk1"/>
                </a:solidFill>
              </a:rPr>
              <a:t> </a:t>
            </a:r>
            <a:r>
              <a:rPr lang="ko-KR" sz="1050" dirty="0">
                <a:solidFill>
                  <a:srgbClr val="333333"/>
                </a:solidFill>
                <a:highlight>
                  <a:srgbClr val="FFFFFF"/>
                </a:highlight>
              </a:rPr>
              <a:t>＂</a:t>
            </a:r>
            <a:r>
              <a:rPr lang="ko-KR" sz="1050" dirty="0" err="1">
                <a:solidFill>
                  <a:srgbClr val="333333"/>
                </a:solidFill>
                <a:highlight>
                  <a:srgbClr val="FFFFFF"/>
                </a:highlight>
              </a:rPr>
              <a:t>forget</a:t>
            </a:r>
            <a:r>
              <a:rPr lang="ko-KR" sz="105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ko-KR" sz="1050" dirty="0" err="1">
                <a:solidFill>
                  <a:srgbClr val="333333"/>
                </a:solidFill>
                <a:highlight>
                  <a:srgbClr val="FFFFFF"/>
                </a:highlight>
              </a:rPr>
              <a:t>gate</a:t>
            </a:r>
            <a:r>
              <a:rPr lang="ko-KR" sz="105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ko-KR" sz="1050" dirty="0" err="1">
                <a:solidFill>
                  <a:srgbClr val="333333"/>
                </a:solidFill>
                <a:highlight>
                  <a:srgbClr val="FFFFFF"/>
                </a:highlight>
              </a:rPr>
              <a:t>layer＂라고</a:t>
            </a:r>
            <a:r>
              <a:rPr lang="ko-KR" sz="1050" dirty="0">
                <a:solidFill>
                  <a:srgbClr val="333333"/>
                </a:solidFill>
                <a:highlight>
                  <a:srgbClr val="FFFFFF"/>
                </a:highlight>
              </a:rPr>
              <a:t> 부르고,</a:t>
            </a:r>
            <a:r>
              <a:rPr lang="en-US" altLang="ko-KR" sz="105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ko-KR" dirty="0">
                <a:solidFill>
                  <a:schemeClr val="dk1"/>
                </a:solidFill>
              </a:rPr>
              <a:t>여기서 사용되는 방식은 </a:t>
            </a:r>
            <a:r>
              <a:rPr lang="ko-KR" dirty="0" err="1">
                <a:solidFill>
                  <a:schemeClr val="dk1"/>
                </a:solidFill>
              </a:rPr>
              <a:t>sigmoid</a:t>
            </a:r>
            <a:r>
              <a:rPr lang="ko-KR" dirty="0">
                <a:solidFill>
                  <a:schemeClr val="dk1"/>
                </a:solidFill>
              </a:rPr>
              <a:t> </a:t>
            </a:r>
            <a:r>
              <a:rPr lang="ko-KR" dirty="0" err="1">
                <a:solidFill>
                  <a:schemeClr val="dk1"/>
                </a:solidFill>
              </a:rPr>
              <a:t>layer를</a:t>
            </a:r>
            <a:r>
              <a:rPr lang="ko-KR" dirty="0">
                <a:solidFill>
                  <a:schemeClr val="dk1"/>
                </a:solidFill>
              </a:rPr>
              <a:t> 활용하는 것인데. </a:t>
            </a:r>
            <a:r>
              <a:rPr lang="en-US" altLang="ko-KR" dirty="0">
                <a:solidFill>
                  <a:schemeClr val="dk1"/>
                </a:solidFill>
              </a:rPr>
              <a:t>S</a:t>
            </a:r>
            <a:r>
              <a:rPr lang="ko-KR" dirty="0" err="1">
                <a:solidFill>
                  <a:schemeClr val="dk1"/>
                </a:solidFill>
              </a:rPr>
              <a:t>igmoid는</a:t>
            </a:r>
            <a:r>
              <a:rPr lang="en-US" altLang="ko-KR" dirty="0">
                <a:solidFill>
                  <a:schemeClr val="dk1"/>
                </a:solidFill>
              </a:rPr>
              <a:t> </a:t>
            </a:r>
            <a:r>
              <a:rPr lang="ko-KR" dirty="0">
                <a:solidFill>
                  <a:schemeClr val="dk1"/>
                </a:solidFill>
              </a:rPr>
              <a:t>0~1사이의 숫자를 내보내기때문에 정보를 얼마만큼 전달해야</a:t>
            </a:r>
            <a:r>
              <a:rPr lang="en-US" altLang="ko-KR" dirty="0">
                <a:solidFill>
                  <a:schemeClr val="dk1"/>
                </a:solidFill>
              </a:rPr>
              <a:t> </a:t>
            </a:r>
            <a:r>
              <a:rPr lang="ko-KR" dirty="0">
                <a:solidFill>
                  <a:schemeClr val="dk1"/>
                </a:solidFill>
              </a:rPr>
              <a:t>하는</a:t>
            </a:r>
            <a:r>
              <a:rPr lang="en-US" altLang="ko-KR" dirty="0">
                <a:solidFill>
                  <a:schemeClr val="dk1"/>
                </a:solidFill>
              </a:rPr>
              <a:t> </a:t>
            </a:r>
            <a:r>
              <a:rPr lang="ko-KR" dirty="0">
                <a:solidFill>
                  <a:schemeClr val="dk1"/>
                </a:solidFill>
              </a:rPr>
              <a:t>지의 척도를 나타내</a:t>
            </a:r>
            <a:r>
              <a:rPr lang="en-US" altLang="ko-KR" dirty="0">
                <a:solidFill>
                  <a:schemeClr val="dk1"/>
                </a:solidFill>
              </a:rPr>
              <a:t> </a:t>
            </a:r>
            <a:r>
              <a:rPr lang="ko-KR" dirty="0">
                <a:solidFill>
                  <a:schemeClr val="dk1"/>
                </a:solidFill>
              </a:rPr>
              <a:t>줍니다.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</a:rPr>
              <a:t>두번째 </a:t>
            </a:r>
            <a:r>
              <a:rPr lang="ko-KR" dirty="0" err="1">
                <a:solidFill>
                  <a:schemeClr val="dk1"/>
                </a:solidFill>
              </a:rPr>
              <a:t>gate에서는</a:t>
            </a:r>
            <a:r>
              <a:rPr lang="ko-KR" dirty="0">
                <a:solidFill>
                  <a:schemeClr val="dk1"/>
                </a:solidFill>
              </a:rPr>
              <a:t> 앞으로 들어오는 새로운 정보</a:t>
            </a:r>
            <a:r>
              <a:rPr lang="en-US" altLang="ko-KR" dirty="0">
                <a:solidFill>
                  <a:schemeClr val="dk1"/>
                </a:solidFill>
              </a:rPr>
              <a:t> </a:t>
            </a:r>
            <a:r>
              <a:rPr lang="ko-KR" dirty="0">
                <a:solidFill>
                  <a:schemeClr val="dk1"/>
                </a:solidFill>
              </a:rPr>
              <a:t>중 어떤 정보를 </a:t>
            </a:r>
            <a:r>
              <a:rPr lang="ko-KR" dirty="0" err="1">
                <a:solidFill>
                  <a:schemeClr val="dk1"/>
                </a:solidFill>
              </a:rPr>
              <a:t>cellstate에</a:t>
            </a:r>
            <a:r>
              <a:rPr lang="ko-KR" dirty="0">
                <a:solidFill>
                  <a:schemeClr val="dk1"/>
                </a:solidFill>
              </a:rPr>
              <a:t> 저장할 것인지에 대해서 정하는 단계인데 여기서는 위와</a:t>
            </a:r>
            <a:r>
              <a:rPr lang="en-US" altLang="ko-KR" dirty="0">
                <a:solidFill>
                  <a:schemeClr val="dk1"/>
                </a:solidFill>
              </a:rPr>
              <a:t> </a:t>
            </a:r>
            <a:r>
              <a:rPr lang="ko-KR" dirty="0">
                <a:solidFill>
                  <a:schemeClr val="dk1"/>
                </a:solidFill>
              </a:rPr>
              <a:t>같이 </a:t>
            </a:r>
            <a:r>
              <a:rPr lang="ko-KR" dirty="0" err="1">
                <a:solidFill>
                  <a:schemeClr val="dk1"/>
                </a:solidFill>
              </a:rPr>
              <a:t>sigmoid</a:t>
            </a:r>
            <a:r>
              <a:rPr lang="ko-KR" dirty="0">
                <a:solidFill>
                  <a:schemeClr val="dk1"/>
                </a:solidFill>
              </a:rPr>
              <a:t> </a:t>
            </a:r>
            <a:r>
              <a:rPr lang="ko-KR" dirty="0" err="1">
                <a:solidFill>
                  <a:schemeClr val="dk1"/>
                </a:solidFill>
              </a:rPr>
              <a:t>layer와</a:t>
            </a:r>
            <a:r>
              <a:rPr lang="ko-KR" dirty="0">
                <a:solidFill>
                  <a:schemeClr val="dk1"/>
                </a:solidFill>
              </a:rPr>
              <a:t> </a:t>
            </a:r>
            <a:r>
              <a:rPr lang="ko-KR" dirty="0" err="1">
                <a:solidFill>
                  <a:schemeClr val="dk1"/>
                </a:solidFill>
              </a:rPr>
              <a:t>tanh</a:t>
            </a:r>
            <a:r>
              <a:rPr lang="ko-KR" dirty="0">
                <a:solidFill>
                  <a:schemeClr val="dk1"/>
                </a:solidFill>
              </a:rPr>
              <a:t>(</a:t>
            </a:r>
            <a:r>
              <a:rPr lang="ko-KR" dirty="0" err="1">
                <a:solidFill>
                  <a:schemeClr val="dk1"/>
                </a:solidFill>
              </a:rPr>
              <a:t>하이퍼볼릭</a:t>
            </a:r>
            <a:r>
              <a:rPr lang="ko-KR" dirty="0">
                <a:solidFill>
                  <a:schemeClr val="dk1"/>
                </a:solidFill>
              </a:rPr>
              <a:t> 탄젠트) </a:t>
            </a:r>
            <a:r>
              <a:rPr lang="ko-KR" dirty="0" err="1">
                <a:solidFill>
                  <a:schemeClr val="dk1"/>
                </a:solidFill>
              </a:rPr>
              <a:t>layer가</a:t>
            </a:r>
            <a:r>
              <a:rPr lang="ko-KR" dirty="0">
                <a:solidFill>
                  <a:schemeClr val="dk1"/>
                </a:solidFill>
              </a:rPr>
              <a:t> 사용됩니다. 이전 데이터에는 </a:t>
            </a:r>
            <a:r>
              <a:rPr lang="ko-KR" dirty="0" err="1">
                <a:solidFill>
                  <a:schemeClr val="dk1"/>
                </a:solidFill>
              </a:rPr>
              <a:t>sigmoid를</a:t>
            </a:r>
            <a:r>
              <a:rPr lang="ko-KR" dirty="0">
                <a:solidFill>
                  <a:schemeClr val="dk1"/>
                </a:solidFill>
              </a:rPr>
              <a:t> 현재 데이터에 대해서는 </a:t>
            </a:r>
            <a:r>
              <a:rPr lang="ko-KR" dirty="0" err="1">
                <a:solidFill>
                  <a:schemeClr val="dk1"/>
                </a:solidFill>
              </a:rPr>
              <a:t>tanh를</a:t>
            </a:r>
            <a:r>
              <a:rPr lang="ko-KR" dirty="0">
                <a:solidFill>
                  <a:schemeClr val="dk1"/>
                </a:solidFill>
              </a:rPr>
              <a:t> 적용하여 과거의 </a:t>
            </a:r>
            <a:r>
              <a:rPr lang="ko-KR" dirty="0" err="1">
                <a:solidFill>
                  <a:schemeClr val="dk1"/>
                </a:solidFill>
              </a:rPr>
              <a:t>cellstate값을</a:t>
            </a:r>
            <a:r>
              <a:rPr lang="ko-KR" dirty="0">
                <a:solidFill>
                  <a:schemeClr val="dk1"/>
                </a:solidFill>
              </a:rPr>
              <a:t> 업데이트 해줍니다.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tanh layer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-1~1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사이의 숫자를 내보내기 때문에 범위가 넓어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sigmoid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 비해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출력값의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변화폭이 더 크고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그로 인해 기울기 소실 증상이 적습니다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</a:rPr>
              <a:t>마지막으로는 무엇을 결과값으로 </a:t>
            </a:r>
            <a:r>
              <a:rPr lang="ko-KR" dirty="0" err="1">
                <a:solidFill>
                  <a:schemeClr val="dk1"/>
                </a:solidFill>
              </a:rPr>
              <a:t>내보내줄</a:t>
            </a:r>
            <a:r>
              <a:rPr lang="en-US" altLang="ko-KR" dirty="0">
                <a:solidFill>
                  <a:schemeClr val="dk1"/>
                </a:solidFill>
              </a:rPr>
              <a:t> </a:t>
            </a:r>
            <a:r>
              <a:rPr lang="ko-KR" dirty="0">
                <a:solidFill>
                  <a:schemeClr val="dk1"/>
                </a:solidFill>
              </a:rPr>
              <a:t>지와 관련된 </a:t>
            </a:r>
            <a:r>
              <a:rPr lang="ko-KR" dirty="0" err="1">
                <a:solidFill>
                  <a:schemeClr val="dk1"/>
                </a:solidFill>
              </a:rPr>
              <a:t>gate</a:t>
            </a:r>
            <a:r>
              <a:rPr lang="ko-KR" dirty="0">
                <a:solidFill>
                  <a:schemeClr val="dk1"/>
                </a:solidFill>
              </a:rPr>
              <a:t> 입니다. 여기서도 이전</a:t>
            </a:r>
            <a:r>
              <a:rPr lang="en-US" altLang="ko-KR" dirty="0">
                <a:solidFill>
                  <a:schemeClr val="dk1"/>
                </a:solidFill>
              </a:rPr>
              <a:t> </a:t>
            </a:r>
            <a:r>
              <a:rPr lang="ko-KR" dirty="0">
                <a:solidFill>
                  <a:schemeClr val="dk1"/>
                </a:solidFill>
              </a:rPr>
              <a:t>데이터의 </a:t>
            </a:r>
            <a:r>
              <a:rPr lang="ko-KR" dirty="0" err="1">
                <a:solidFill>
                  <a:schemeClr val="dk1"/>
                </a:solidFill>
              </a:rPr>
              <a:t>output값에</a:t>
            </a:r>
            <a:r>
              <a:rPr lang="ko-KR" dirty="0">
                <a:solidFill>
                  <a:schemeClr val="dk1"/>
                </a:solidFill>
              </a:rPr>
              <a:t> </a:t>
            </a:r>
            <a:r>
              <a:rPr lang="ko-KR" dirty="0" err="1">
                <a:solidFill>
                  <a:schemeClr val="dk1"/>
                </a:solidFill>
              </a:rPr>
              <a:t>sigmoid를</a:t>
            </a:r>
            <a:r>
              <a:rPr lang="ko-KR" dirty="0">
                <a:solidFill>
                  <a:schemeClr val="dk1"/>
                </a:solidFill>
              </a:rPr>
              <a:t> 적용한</a:t>
            </a:r>
            <a:r>
              <a:rPr lang="en-US" altLang="ko-KR" dirty="0">
                <a:solidFill>
                  <a:schemeClr val="dk1"/>
                </a:solidFill>
              </a:rPr>
              <a:t> </a:t>
            </a:r>
            <a:r>
              <a:rPr lang="ko-KR" dirty="0">
                <a:solidFill>
                  <a:schemeClr val="dk1"/>
                </a:solidFill>
              </a:rPr>
              <a:t>후 </a:t>
            </a:r>
            <a:r>
              <a:rPr lang="ko-KR" dirty="0" err="1">
                <a:solidFill>
                  <a:schemeClr val="dk1"/>
                </a:solidFill>
              </a:rPr>
              <a:t>tanh</a:t>
            </a:r>
            <a:r>
              <a:rPr lang="ko-KR" dirty="0">
                <a:solidFill>
                  <a:schemeClr val="dk1"/>
                </a:solidFill>
              </a:rPr>
              <a:t> </a:t>
            </a:r>
            <a:r>
              <a:rPr lang="ko-KR" dirty="0" err="1">
                <a:solidFill>
                  <a:schemeClr val="dk1"/>
                </a:solidFill>
              </a:rPr>
              <a:t>layer를</a:t>
            </a:r>
            <a:r>
              <a:rPr lang="ko-KR" dirty="0">
                <a:solidFill>
                  <a:schemeClr val="dk1"/>
                </a:solidFill>
              </a:rPr>
              <a:t> 적용시켜줍니다. 이렇게 3가지 </a:t>
            </a:r>
            <a:r>
              <a:rPr lang="ko-KR" dirty="0" err="1">
                <a:solidFill>
                  <a:schemeClr val="dk1"/>
                </a:solidFill>
              </a:rPr>
              <a:t>gate를</a:t>
            </a:r>
            <a:r>
              <a:rPr lang="ko-KR" dirty="0">
                <a:solidFill>
                  <a:schemeClr val="dk1"/>
                </a:solidFill>
              </a:rPr>
              <a:t> 통과하여 결과값을 추출해주는 방식이 LSTM 방식입니다.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323" name="Google Shape;323;gfd06d9a786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2892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목차는 이렇게 구성되어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677790d8b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조사한 네이버쇼핑의 정확한 기술은 </a:t>
            </a:r>
            <a:r>
              <a:rPr lang="en-US" altLang="ko-KR" dirty="0"/>
              <a:t>CNN</a:t>
            </a:r>
            <a:r>
              <a:rPr lang="ko-KR" altLang="en-US" dirty="0"/>
              <a:t>과 </a:t>
            </a:r>
            <a:r>
              <a:rPr lang="en-US" altLang="ko-KR" dirty="0"/>
              <a:t>LSTM</a:t>
            </a:r>
            <a:r>
              <a:rPr lang="ko-KR" altLang="en-US" dirty="0"/>
              <a:t>을 합친 것인데</a:t>
            </a:r>
            <a:r>
              <a:rPr lang="en-US" altLang="ko-KR" dirty="0"/>
              <a:t>, </a:t>
            </a:r>
            <a:r>
              <a:rPr lang="ko-KR" altLang="en-US" dirty="0"/>
              <a:t>이를 설명해드리자면 일단 상품명 또한 처음에는 이미지로 이루어져 있기 때문에 </a:t>
            </a:r>
            <a:r>
              <a:rPr lang="en-US" altLang="ko-KR" dirty="0"/>
              <a:t>CNN</a:t>
            </a:r>
            <a:r>
              <a:rPr lang="ko-KR" altLang="en-US" dirty="0"/>
              <a:t>을 활용하여 상품명을 추출하여 줍니다</a:t>
            </a:r>
            <a:r>
              <a:rPr lang="en-US" altLang="ko-KR" dirty="0"/>
              <a:t>. </a:t>
            </a:r>
            <a:r>
              <a:rPr lang="ko-KR" altLang="en-US" dirty="0"/>
              <a:t>그 후 추출된 상품명의 정확한 의미들을 파악하기 위해 장기기억이 가능한 </a:t>
            </a:r>
            <a:r>
              <a:rPr lang="en-US" altLang="ko-KR" dirty="0"/>
              <a:t>LSTM</a:t>
            </a:r>
            <a:r>
              <a:rPr lang="ko-KR" altLang="en-US" dirty="0"/>
              <a:t>을 활용하는 것입니다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332" name="Google Shape;332;gf677790d8b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677790d8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MobileNet</a:t>
            </a:r>
            <a:r>
              <a:rPr lang="ko-KR" altLang="en-US" dirty="0"/>
              <a:t>은 상대적으로 적은 리소스로 이미지 분류와 개체 탐지가 가능한 모델입니다</a:t>
            </a:r>
            <a:r>
              <a:rPr lang="en-US" altLang="ko-KR" dirty="0"/>
              <a:t>. </a:t>
            </a:r>
            <a:r>
              <a:rPr lang="en-US" altLang="ko-KR" dirty="0" err="1"/>
              <a:t>MobileNet</a:t>
            </a:r>
            <a:r>
              <a:rPr lang="ko-KR" altLang="en-US" dirty="0"/>
              <a:t>의 전 모델인 </a:t>
            </a:r>
            <a:r>
              <a:rPr lang="en-US" altLang="ko-KR" dirty="0"/>
              <a:t>VGG</a:t>
            </a:r>
            <a:r>
              <a:rPr lang="ko-KR" altLang="en-US" dirty="0"/>
              <a:t>는 여러 가지의 레이어로 구성된 </a:t>
            </a:r>
            <a:r>
              <a:rPr lang="en-US" altLang="ko-KR" dirty="0"/>
              <a:t>Deep Neural Nets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이는 성능이 좋지만 파라미터가 많아 모바일과 같은 용량 및 리소스가 제한된 컴퓨터에서는 사용되기가 어렵습니다</a:t>
            </a:r>
            <a:r>
              <a:rPr lang="en-US" altLang="ko-KR" dirty="0"/>
              <a:t>. </a:t>
            </a:r>
            <a:r>
              <a:rPr lang="ko-KR" altLang="en-US" dirty="0"/>
              <a:t>이에 성능과 효율성 사이의 균형을 맞춘 </a:t>
            </a:r>
            <a:r>
              <a:rPr lang="en-US" altLang="ko-KR" dirty="0" err="1"/>
              <a:t>MobileNet</a:t>
            </a:r>
            <a:r>
              <a:rPr lang="ko-KR" altLang="en-US" dirty="0"/>
              <a:t>이 등장하였고</a:t>
            </a:r>
            <a:r>
              <a:rPr lang="en-US" altLang="ko-KR" dirty="0"/>
              <a:t>, </a:t>
            </a:r>
            <a:r>
              <a:rPr lang="ko-KR" altLang="en-US" dirty="0"/>
              <a:t>네이버 쇼핑은 이를 사용하여 상품 이미지를 분석하였습니다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42" name="Google Shape;342;gf677790d8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677790d8b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상품명과 추가적인 정보들은 </a:t>
            </a:r>
            <a:r>
              <a:rPr lang="en-US" altLang="ko-KR" dirty="0"/>
              <a:t>CNN</a:t>
            </a:r>
            <a:r>
              <a:rPr lang="ko-KR" altLang="en-US" dirty="0"/>
              <a:t>과 </a:t>
            </a:r>
            <a:r>
              <a:rPr lang="en-US" altLang="ko-KR" dirty="0"/>
              <a:t>LSTM</a:t>
            </a:r>
            <a:r>
              <a:rPr lang="ko-KR" altLang="en-US" dirty="0"/>
              <a:t>을 그리고 상품 이미지는 </a:t>
            </a:r>
            <a:r>
              <a:rPr lang="en-US" altLang="ko-KR" dirty="0" err="1"/>
              <a:t>MobileNet</a:t>
            </a:r>
            <a:r>
              <a:rPr lang="ko-KR" altLang="en-US" dirty="0"/>
              <a:t>을 활용하여 다음과 같은 </a:t>
            </a:r>
            <a:r>
              <a:rPr lang="en-US" altLang="ko-KR" dirty="0"/>
              <a:t>Multi Input Model</a:t>
            </a:r>
            <a:r>
              <a:rPr lang="ko-KR" altLang="en-US" dirty="0"/>
              <a:t>을 완성하였습니다</a:t>
            </a:r>
            <a:r>
              <a:rPr lang="en-US" altLang="ko-KR" dirty="0"/>
              <a:t>. </a:t>
            </a:r>
            <a:r>
              <a:rPr lang="ko-KR" altLang="en-US" dirty="0"/>
              <a:t>네이버 쇼핑이 이 종합적인 모델을 활용하여 카테고리 추천 시스템을 최적화 했습니다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370" name="Google Shape;370;gf677790d8b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677790d8b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연구 분야의 현재 상황과 향후 발전 방향을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77" name="Google Shape;377;gf677790d8b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f677790d8b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네이버 쇼핑의 현재 상황으로는 많은 상품을 체계적으로 구성하고 상품을 카테고리로 분류합니다</a:t>
            </a:r>
            <a:r>
              <a:rPr lang="en-US" altLang="ko-KR" dirty="0"/>
              <a:t>. </a:t>
            </a:r>
            <a:r>
              <a:rPr lang="ko-KR" altLang="en-US" dirty="0"/>
              <a:t>현재 카테고리 자동 매칭의 </a:t>
            </a:r>
            <a:r>
              <a:rPr lang="ko-KR" altLang="en-US"/>
              <a:t>정확도는 약 </a:t>
            </a:r>
            <a:r>
              <a:rPr lang="en-US" altLang="ko-KR"/>
              <a:t>85</a:t>
            </a:r>
            <a:r>
              <a:rPr lang="en-US" altLang="ko-KR" dirty="0"/>
              <a:t>%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385" name="Google Shape;385;gf677790d8b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677790d8b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연구 분야에는 현재 개선해야할 부분들이 있습니다</a:t>
            </a:r>
            <a:r>
              <a:rPr lang="en-US" altLang="ko-KR" dirty="0"/>
              <a:t>. </a:t>
            </a:r>
            <a:r>
              <a:rPr lang="ko-KR" altLang="en-US" dirty="0"/>
              <a:t>분류가 모호한 카테고리는 별도의 학습이 필요한 카테고리를 선별해 모델이 학습하기 쉬운 구조로 변경해야 하고</a:t>
            </a:r>
            <a:r>
              <a:rPr lang="en-US" altLang="ko-KR" dirty="0"/>
              <a:t>, </a:t>
            </a:r>
            <a:r>
              <a:rPr lang="ko-KR" altLang="en-US" dirty="0"/>
              <a:t>커머스 환경에 존재하는 표준 카테고리군을 별도로 관리해 학습해야 합니다</a:t>
            </a:r>
            <a:r>
              <a:rPr lang="en-US" altLang="ko-KR" dirty="0"/>
              <a:t>. </a:t>
            </a:r>
            <a:r>
              <a:rPr lang="ko-KR" altLang="en-US" dirty="0"/>
              <a:t>그리고 학습에 사용되는 대표적인 상품 요소에 오류가 내포된 경우에는 품질 높은 상품 정보를 보내는 업체를 선정해 학습에 가중치를 부여해야 합니다</a:t>
            </a:r>
            <a:r>
              <a:rPr lang="en-US" altLang="ko-KR" dirty="0"/>
              <a:t>. </a:t>
            </a:r>
            <a:r>
              <a:rPr lang="ko-KR" altLang="en-US" dirty="0"/>
              <a:t>따라서 발전 방향으로는 상품명 데이터 정제</a:t>
            </a:r>
            <a:r>
              <a:rPr lang="en-US" altLang="ko-KR" dirty="0"/>
              <a:t>, </a:t>
            </a:r>
            <a:r>
              <a:rPr lang="ko-KR" altLang="en-US" dirty="0"/>
              <a:t>이미지 특징 추출 효율화</a:t>
            </a:r>
            <a:r>
              <a:rPr lang="en-US" altLang="ko-KR" dirty="0"/>
              <a:t>, </a:t>
            </a:r>
            <a:r>
              <a:rPr lang="ko-KR" altLang="en-US" dirty="0"/>
              <a:t>그리고 정확한 검증 세트 구축 등 다양한 방법을 활용하여 더욱 높은 정확도를 가질 수 있도록 개선할 것입니다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95" name="Google Shape;395;gf677790d8b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f677790d8b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6" name="Google Shape;416;gf677790d8b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677790d8b_3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팀원 별 역할 및 활동 내용은 다음과 같습니다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24" name="Google Shape;424;gf677790d8b_3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f677790d8b_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f677790d8b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팀원들의 느낀 점과 희망 연구 분야입니다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47" name="Google Shape;4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첫번째로 연구 응용분야 개요입니다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677790d8b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3" name="Google Shape;463;gf677790d8b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f677790d8b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이상 </a:t>
            </a:r>
            <a:r>
              <a:rPr lang="en-US" altLang="ko-KR" dirty="0"/>
              <a:t>4</a:t>
            </a:r>
            <a:r>
              <a:rPr lang="ko-KR" altLang="en-US" dirty="0"/>
              <a:t>팀이었습니다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r>
              <a:rPr lang="ko-KR" altLang="en-US" dirty="0"/>
              <a:t>지금부터 질문 받도록 하겠습니다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70" name="Google Shape;470;gf677790d8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연구 응용분야는 온라인 쇼핑입니다</a:t>
            </a:r>
            <a:r>
              <a:rPr lang="en-US" altLang="ko-KR" dirty="0"/>
              <a:t>. </a:t>
            </a:r>
            <a:r>
              <a:rPr lang="ko-KR" altLang="en-US" dirty="0"/>
              <a:t>최근 코로나로 인해 많은 사람들이 오프라인 매장 이용을 꺼려하게 되었고</a:t>
            </a:r>
            <a:r>
              <a:rPr lang="en-US" altLang="ko-KR" dirty="0"/>
              <a:t>, </a:t>
            </a:r>
            <a:r>
              <a:rPr lang="ko-KR" altLang="en-US" dirty="0"/>
              <a:t>실제로 </a:t>
            </a:r>
            <a:r>
              <a:rPr lang="en-US" altLang="ko-KR" dirty="0"/>
              <a:t>SNS</a:t>
            </a:r>
            <a:r>
              <a:rPr lang="ko-KR" altLang="en-US" dirty="0"/>
              <a:t>에서 온라인 쇼핑 관련 </a:t>
            </a:r>
            <a:r>
              <a:rPr lang="ko-KR" altLang="en-US" dirty="0" err="1"/>
              <a:t>언급량이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 대비 </a:t>
            </a:r>
            <a:r>
              <a:rPr lang="en-US" altLang="ko-KR" dirty="0"/>
              <a:t>229.8</a:t>
            </a:r>
            <a:r>
              <a:rPr lang="ko-KR" altLang="en-US" dirty="0"/>
              <a:t>퍼센트 증가했습니다</a:t>
            </a:r>
            <a:r>
              <a:rPr lang="en-US" altLang="ko-KR" dirty="0"/>
              <a:t>. </a:t>
            </a:r>
            <a:r>
              <a:rPr lang="ko-KR" altLang="en-US" dirty="0"/>
              <a:t>온라인 쇼핑을 조사하던 중 네이버 쇼핑이 </a:t>
            </a:r>
            <a:r>
              <a:rPr lang="en-US" altLang="ko-KR" dirty="0"/>
              <a:t>AI </a:t>
            </a:r>
            <a:r>
              <a:rPr lang="ko-KR" altLang="en-US" dirty="0"/>
              <a:t>기술을 활용하는 것을 알게 되었습니다</a:t>
            </a:r>
            <a:r>
              <a:rPr lang="en-US" altLang="ko-KR" dirty="0"/>
              <a:t>. </a:t>
            </a:r>
            <a:r>
              <a:rPr lang="ko-KR" altLang="en-US" dirty="0"/>
              <a:t>이에 온라인</a:t>
            </a:r>
            <a:r>
              <a:rPr lang="en-US" altLang="ko-KR" dirty="0"/>
              <a:t>~~ </a:t>
            </a:r>
            <a:r>
              <a:rPr lang="ko-KR" altLang="en-US" dirty="0"/>
              <a:t>조사하게 되었습니다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8189be031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두번째로는 연구 응용분야 </a:t>
            </a:r>
            <a:r>
              <a:rPr lang="ko-KR" altLang="en-US" dirty="0" err="1"/>
              <a:t>상세내용입니다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46" name="Google Shape;146;gf8189be031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8189be031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연구 응용분야 상세내용은 이와 같습니다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54" name="Google Shape;154;gf8189be031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네이버 쇼핑에서는 오른쪽 그림과 같이 매칭에서 유용하게 사용될 특징을 추출합니다</a:t>
            </a:r>
            <a:r>
              <a:rPr lang="en-US" altLang="ko-KR" dirty="0"/>
              <a:t>. </a:t>
            </a:r>
            <a:r>
              <a:rPr lang="ko-KR" altLang="en-US" dirty="0"/>
              <a:t>상품명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업체 제공정보 등의 다양한 정보들을 추가 특징으로 활용합니다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81" name="Google Shape;1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8189be031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두번째로는 상품명을 분석하기 위해서 </a:t>
            </a:r>
            <a:r>
              <a:rPr lang="en-US" altLang="ko-KR" dirty="0"/>
              <a:t>Morphology Analysis</a:t>
            </a:r>
            <a:r>
              <a:rPr lang="ko-KR" altLang="en-US" dirty="0"/>
              <a:t>를 활용합니다</a:t>
            </a:r>
            <a:r>
              <a:rPr lang="en-US" altLang="ko-KR" dirty="0"/>
              <a:t>. </a:t>
            </a:r>
            <a:r>
              <a:rPr lang="ko-KR" altLang="en-US" dirty="0"/>
              <a:t>이는 네이버의 언어처리시스템을 활용하여 정규표현식으로 특수문자를 제거하고 도메인에 맞는 의미를 가질 수 있도록 </a:t>
            </a:r>
            <a:r>
              <a:rPr lang="en-US" altLang="ko-KR" dirty="0"/>
              <a:t>term </a:t>
            </a:r>
            <a:r>
              <a:rPr lang="ko-KR" altLang="en-US" dirty="0"/>
              <a:t>단위로 추출하는 것입니다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2" name="Google Shape;192;gf8189be031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8189be031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세번째로는 이전에 추출한 상품명을 바탕으로 </a:t>
            </a:r>
            <a:r>
              <a:rPr lang="en-US" altLang="ko-KR" dirty="0"/>
              <a:t>CNN</a:t>
            </a:r>
            <a:r>
              <a:rPr lang="ko-KR" altLang="en-US" dirty="0"/>
              <a:t>을 활용하여 </a:t>
            </a:r>
            <a:r>
              <a:rPr lang="en-US" altLang="ko-KR" dirty="0"/>
              <a:t>feature</a:t>
            </a:r>
            <a:r>
              <a:rPr lang="ko-KR" altLang="en-US" dirty="0"/>
              <a:t>를 추출하고 </a:t>
            </a:r>
            <a:r>
              <a:rPr lang="en-US" altLang="ko-KR" dirty="0"/>
              <a:t>LSTM</a:t>
            </a:r>
            <a:r>
              <a:rPr lang="ko-KR" altLang="en-US" dirty="0"/>
              <a:t>으로 단어의 의미를 파악합니다</a:t>
            </a:r>
            <a:r>
              <a:rPr lang="en-US" altLang="ko-KR" dirty="0"/>
              <a:t>. </a:t>
            </a:r>
            <a:r>
              <a:rPr lang="ko-KR" altLang="en-US" dirty="0"/>
              <a:t>자세한 알고리즘에 대한 내용은 알고리즘 부문에서 설명 드리겠습니다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05" name="Google Shape;205;gf8189be031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ussian37.github.io/dl-concept-relu6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inimin2.tistory.com/43" TargetMode="External"/><Relationship Id="rId5" Type="http://schemas.openxmlformats.org/officeDocument/2006/relationships/hyperlink" Target="https://dgkim5360.tistory.com/entry/understanding-long-short-term-memory-lstm-kr" TargetMode="External"/><Relationship Id="rId4" Type="http://schemas.openxmlformats.org/officeDocument/2006/relationships/hyperlink" Target="https://d2.naver.com/helloworld/1264836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l="23333" r="23333"/>
          <a:stretch/>
        </p:blipFill>
        <p:spPr>
          <a:xfrm>
            <a:off x="-37900" y="0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1414238" y="2399477"/>
            <a:ext cx="9363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dirty="0">
                <a:solidFill>
                  <a:srgbClr val="F3F3F3"/>
                </a:solidFill>
                <a:latin typeface="Arial Black"/>
                <a:ea typeface="Arial Black"/>
                <a:cs typeface="Arial Black"/>
                <a:sym typeface="Arial Black"/>
              </a:rPr>
              <a:t>AI 팀프로젝트 </a:t>
            </a:r>
            <a:r>
              <a:rPr lang="ko-KR" altLang="en-US" sz="6000" dirty="0">
                <a:solidFill>
                  <a:srgbClr val="F3F3F3"/>
                </a:solidFill>
                <a:latin typeface="Arial Black"/>
                <a:ea typeface="Arial Black"/>
                <a:cs typeface="Arial Black"/>
                <a:sym typeface="Arial Black"/>
              </a:rPr>
              <a:t>최종</a:t>
            </a:r>
            <a:r>
              <a:rPr lang="ko-KR" sz="6000" dirty="0">
                <a:solidFill>
                  <a:srgbClr val="F3F3F3"/>
                </a:solidFill>
                <a:latin typeface="Arial Black"/>
                <a:ea typeface="Arial Black"/>
                <a:cs typeface="Arial Black"/>
                <a:sym typeface="Arial Black"/>
              </a:rPr>
              <a:t>산출물</a:t>
            </a:r>
            <a:endParaRPr sz="5400" strike="noStrike" cap="none" dirty="0">
              <a:solidFill>
                <a:srgbClr val="F3F3F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7" name="Google Shape;87;p13"/>
          <p:cNvSpPr txBox="1"/>
          <p:nvPr/>
        </p:nvSpPr>
        <p:spPr>
          <a:xfrm flipH="1">
            <a:off x="3497708" y="3496925"/>
            <a:ext cx="519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AI융합학부 4팀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967216" y="127625"/>
            <a:ext cx="736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DDBC9A"/>
              </a:solidFill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382025" y="2006975"/>
            <a:ext cx="3718500" cy="3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FFFFFF"/>
                </a:solidFill>
              </a:rPr>
              <a:t>CNN-LSTM 단계에서는 상품명과 관련된 특징을 모두 추출함.</a:t>
            </a:r>
            <a:endParaRPr sz="1800" dirty="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rgbClr val="FFFFFF"/>
                </a:solidFill>
              </a:rPr>
              <a:t>Mobile</a:t>
            </a:r>
            <a:r>
              <a:rPr lang="ko-KR" sz="1800" dirty="0">
                <a:solidFill>
                  <a:srgbClr val="FFFFFF"/>
                </a:solidFill>
              </a:rPr>
              <a:t> Net V2를 활용하여 상품</a:t>
            </a:r>
            <a:r>
              <a:rPr lang="en-US" altLang="ko-KR" sz="1800" dirty="0">
                <a:solidFill>
                  <a:srgbClr val="FFFFFF"/>
                </a:solidFill>
              </a:rPr>
              <a:t> </a:t>
            </a:r>
            <a:r>
              <a:rPr lang="ko-KR" sz="1800" dirty="0">
                <a:solidFill>
                  <a:srgbClr val="FFFFFF"/>
                </a:solidFill>
              </a:rPr>
              <a:t>이미지와 관련된 특징들도 추출.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382024" y="1284250"/>
            <a:ext cx="4319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4. Mobile Net v2</a:t>
            </a:r>
            <a:endParaRPr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DDBC9A"/>
              </a:solidFill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1439844" y="153210"/>
            <a:ext cx="645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연구 응용분야 상세내용(기능)</a:t>
            </a:r>
            <a:endParaRPr sz="3600">
              <a:solidFill>
                <a:srgbClr val="DDBC9A"/>
              </a:solidFill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80250" y="204736"/>
            <a:ext cx="1359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3100">
                <a:solidFill>
                  <a:srgbClr val="DDBC9A"/>
                </a:solidFill>
              </a:rPr>
              <a:t>2.</a:t>
            </a:r>
            <a:endParaRPr sz="31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463" y="1768344"/>
            <a:ext cx="7097263" cy="43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000" y="1811225"/>
            <a:ext cx="7097249" cy="43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967216" y="127625"/>
            <a:ext cx="736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DDBC9A"/>
              </a:solidFill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382025" y="2357450"/>
            <a:ext cx="3147000" cy="3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</a:rPr>
              <a:t>&lt;INPUT&gt;</a:t>
            </a:r>
            <a:endParaRPr sz="1800">
              <a:solidFill>
                <a:srgbClr val="FFFFFF"/>
              </a:solidFill>
            </a:endParaRPr>
          </a:p>
          <a:p>
            <a:pPr marL="460800" marR="0" lvl="0" indent="-3447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ko-KR" sz="1800">
                <a:solidFill>
                  <a:srgbClr val="FFFFFF"/>
                </a:solidFill>
              </a:rPr>
              <a:t>CNN(상품명)</a:t>
            </a:r>
            <a:endParaRPr sz="1800">
              <a:solidFill>
                <a:srgbClr val="FFFFFF"/>
              </a:solidFill>
            </a:endParaRPr>
          </a:p>
          <a:p>
            <a:pPr marL="460800" marR="0" lvl="0" indent="-3447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ko-KR" sz="1800">
                <a:solidFill>
                  <a:srgbClr val="FFFFFF"/>
                </a:solidFill>
              </a:rPr>
              <a:t>LSTM(상품명 -상세히)</a:t>
            </a:r>
            <a:endParaRPr sz="1800">
              <a:solidFill>
                <a:srgbClr val="FFFFFF"/>
              </a:solidFill>
            </a:endParaRPr>
          </a:p>
          <a:p>
            <a:pPr marL="460800" marR="0" lvl="0" indent="-3447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ko-KR" sz="1800">
                <a:solidFill>
                  <a:srgbClr val="FFFFFF"/>
                </a:solidFill>
              </a:rPr>
              <a:t>CNN(세부내용)</a:t>
            </a:r>
            <a:endParaRPr sz="1800">
              <a:solidFill>
                <a:srgbClr val="FFFFFF"/>
              </a:solidFill>
            </a:endParaRPr>
          </a:p>
          <a:p>
            <a:pPr marL="460800" marR="0" lvl="0" indent="-3447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ko-KR" sz="1800">
                <a:solidFill>
                  <a:srgbClr val="FFFFFF"/>
                </a:solidFill>
              </a:rPr>
              <a:t>Moblie Net(상품 이미지)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</a:rPr>
              <a:t>&lt;OUTPUT&gt;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</a:rPr>
              <a:t>Category 추천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382024" y="1303200"/>
            <a:ext cx="4319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5. </a:t>
            </a:r>
            <a:r>
              <a:rPr lang="ko-KR" sz="3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Multi Input Model</a:t>
            </a:r>
            <a:endParaRPr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DDBC9A"/>
              </a:solidFill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1439844" y="153210"/>
            <a:ext cx="645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연구 응용분야 상세내용(기능)</a:t>
            </a:r>
            <a:endParaRPr sz="3600">
              <a:solidFill>
                <a:srgbClr val="DDBC9A"/>
              </a:solidFill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80250" y="204736"/>
            <a:ext cx="1359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3100">
                <a:solidFill>
                  <a:srgbClr val="DDBC9A"/>
                </a:solidFill>
              </a:rPr>
              <a:t>2.</a:t>
            </a:r>
            <a:endParaRPr sz="31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967216" y="127625"/>
            <a:ext cx="736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DDBC9A"/>
              </a:solidFill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1439844" y="153210"/>
            <a:ext cx="645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연구 응용분야 상세내용(기능)</a:t>
            </a:r>
            <a:endParaRPr sz="3600">
              <a:solidFill>
                <a:srgbClr val="DDBC9A"/>
              </a:solidFill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80250" y="204736"/>
            <a:ext cx="1359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3100">
                <a:solidFill>
                  <a:srgbClr val="DDBC9A"/>
                </a:solidFill>
              </a:rPr>
              <a:t>2.</a:t>
            </a:r>
            <a:endParaRPr sz="31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1108986" y="1903011"/>
            <a:ext cx="2321700" cy="93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accent1"/>
                </a:solidFill>
              </a:rPr>
              <a:t>상품명(CNN)</a:t>
            </a:r>
            <a:endParaRPr sz="2300" b="1">
              <a:solidFill>
                <a:schemeClr val="accent1"/>
              </a:solidFill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3761106" y="1903011"/>
            <a:ext cx="2321700" cy="93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accent1"/>
                </a:solidFill>
              </a:rPr>
              <a:t>상품명(LSTM)</a:t>
            </a:r>
            <a:endParaRPr sz="2300" b="1">
              <a:solidFill>
                <a:schemeClr val="accent1"/>
              </a:solidFill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6413227" y="1882675"/>
            <a:ext cx="2321700" cy="93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accent1"/>
                </a:solidFill>
              </a:rPr>
              <a:t>세부사항(CNN)</a:t>
            </a:r>
            <a:endParaRPr sz="2300" b="1">
              <a:solidFill>
                <a:schemeClr val="accent1"/>
              </a:solidFill>
            </a:endParaRPr>
          </a:p>
        </p:txBody>
      </p:sp>
      <p:cxnSp>
        <p:nvCxnSpPr>
          <p:cNvPr id="248" name="Google Shape;248;p24"/>
          <p:cNvCxnSpPr/>
          <p:nvPr/>
        </p:nvCxnSpPr>
        <p:spPr>
          <a:xfrm>
            <a:off x="994600" y="1449275"/>
            <a:ext cx="419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24"/>
          <p:cNvCxnSpPr/>
          <p:nvPr/>
        </p:nvCxnSpPr>
        <p:spPr>
          <a:xfrm>
            <a:off x="6753800" y="1449275"/>
            <a:ext cx="426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24"/>
          <p:cNvSpPr/>
          <p:nvPr/>
        </p:nvSpPr>
        <p:spPr>
          <a:xfrm>
            <a:off x="2678800" y="4641725"/>
            <a:ext cx="6834600" cy="102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accent1"/>
                </a:solidFill>
              </a:rPr>
              <a:t>recommendation of category</a:t>
            </a:r>
            <a:endParaRPr sz="3000" b="1">
              <a:solidFill>
                <a:schemeClr val="accent1"/>
              </a:solidFill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5200325" y="1221925"/>
            <a:ext cx="1553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lt1"/>
                </a:solidFill>
              </a:rPr>
              <a:t>INPUT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252" name="Google Shape;252;p24"/>
          <p:cNvSpPr/>
          <p:nvPr/>
        </p:nvSpPr>
        <p:spPr>
          <a:xfrm>
            <a:off x="9065348" y="1903011"/>
            <a:ext cx="2450100" cy="93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accent1"/>
                </a:solidFill>
              </a:rPr>
              <a:t>상품이미지</a:t>
            </a:r>
            <a:endParaRPr sz="23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accent1"/>
                </a:solidFill>
              </a:rPr>
              <a:t>(Mobile Net v2)</a:t>
            </a:r>
            <a:endParaRPr sz="2300" b="1">
              <a:solidFill>
                <a:schemeClr val="accent1"/>
              </a:solidFill>
            </a:endParaRPr>
          </a:p>
        </p:txBody>
      </p:sp>
      <p:cxnSp>
        <p:nvCxnSpPr>
          <p:cNvPr id="253" name="Google Shape;253;p24"/>
          <p:cNvCxnSpPr/>
          <p:nvPr/>
        </p:nvCxnSpPr>
        <p:spPr>
          <a:xfrm>
            <a:off x="975650" y="3230075"/>
            <a:ext cx="1012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24"/>
          <p:cNvCxnSpPr/>
          <p:nvPr/>
        </p:nvCxnSpPr>
        <p:spPr>
          <a:xfrm>
            <a:off x="1033150" y="5998625"/>
            <a:ext cx="1012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24"/>
          <p:cNvCxnSpPr/>
          <p:nvPr/>
        </p:nvCxnSpPr>
        <p:spPr>
          <a:xfrm>
            <a:off x="994600" y="4309625"/>
            <a:ext cx="419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24"/>
          <p:cNvCxnSpPr/>
          <p:nvPr/>
        </p:nvCxnSpPr>
        <p:spPr>
          <a:xfrm>
            <a:off x="6753800" y="4309625"/>
            <a:ext cx="426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" name="Google Shape;257;p24"/>
          <p:cNvSpPr txBox="1"/>
          <p:nvPr/>
        </p:nvSpPr>
        <p:spPr>
          <a:xfrm>
            <a:off x="5200325" y="4071125"/>
            <a:ext cx="1553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lt1"/>
                </a:solidFill>
              </a:rPr>
              <a:t>OUTPUT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258" name="Google Shape;258;p24"/>
          <p:cNvSpPr/>
          <p:nvPr/>
        </p:nvSpPr>
        <p:spPr>
          <a:xfrm>
            <a:off x="5773325" y="3502150"/>
            <a:ext cx="407400" cy="477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5"/>
          <p:cNvSpPr/>
          <p:nvPr/>
        </p:nvSpPr>
        <p:spPr>
          <a:xfrm>
            <a:off x="561450" y="1809000"/>
            <a:ext cx="3240000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838200" y="2489246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B7AFA5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2400">
                <a:solidFill>
                  <a:srgbClr val="B7AFA5"/>
                </a:solidFill>
              </a:rPr>
              <a:t>3.</a:t>
            </a:r>
            <a:endParaRPr sz="2400">
              <a:solidFill>
                <a:srgbClr val="B7AF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838200" y="3036161"/>
            <a:ext cx="2553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800">
                <a:solidFill>
                  <a:srgbClr val="DDBC9A"/>
                </a:solidFill>
              </a:rPr>
              <a:t>과제 관련 주요 알고리즘 소개</a:t>
            </a:r>
            <a:endParaRPr sz="2800">
              <a:solidFill>
                <a:srgbClr val="CEC9C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6"/>
          <p:cNvSpPr txBox="1"/>
          <p:nvPr/>
        </p:nvSpPr>
        <p:spPr>
          <a:xfrm>
            <a:off x="305231" y="155250"/>
            <a:ext cx="1120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Part 3. CNN(Convolutional Neural Network)</a:t>
            </a:r>
            <a:endParaRPr sz="3600"/>
          </a:p>
        </p:txBody>
      </p:sp>
      <p:pic>
        <p:nvPicPr>
          <p:cNvPr id="273" name="Google Shape;2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025" y="1855775"/>
            <a:ext cx="10152400" cy="38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93076"/>
            <a:ext cx="10668000" cy="36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8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8"/>
          <p:cNvSpPr/>
          <p:nvPr/>
        </p:nvSpPr>
        <p:spPr>
          <a:xfrm>
            <a:off x="9283525" y="2014550"/>
            <a:ext cx="611700" cy="3566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8"/>
          <p:cNvSpPr txBox="1"/>
          <p:nvPr/>
        </p:nvSpPr>
        <p:spPr>
          <a:xfrm>
            <a:off x="305231" y="155250"/>
            <a:ext cx="1120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Part 3. CNN(Convolutional Neural Network)</a:t>
            </a:r>
            <a:endParaRPr sz="3600">
              <a:solidFill>
                <a:srgbClr val="DDBC9A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1083274" y="1532433"/>
            <a:ext cx="2605500" cy="4631700"/>
          </a:xfrm>
          <a:prstGeom prst="roundRect">
            <a:avLst>
              <a:gd name="adj" fmla="val 8180"/>
            </a:avLst>
          </a:prstGeom>
          <a:solidFill>
            <a:srgbClr val="F2F2F2"/>
          </a:solidFill>
          <a:ln>
            <a:noFill/>
          </a:ln>
          <a:effectLst>
            <a:outerShdw blurRad="127000" dist="12700" dir="2700000" algn="tl" rotWithShape="0">
              <a:srgbClr val="313C42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1083274" y="1532433"/>
            <a:ext cx="2605500" cy="711000"/>
          </a:xfrm>
          <a:prstGeom prst="round2SameRect">
            <a:avLst>
              <a:gd name="adj1" fmla="val 24623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1776810" y="1703263"/>
            <a:ext cx="121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2F2F2"/>
                </a:solidFill>
              </a:rPr>
              <a:t>CNN 특징</a:t>
            </a:r>
            <a:endParaRPr sz="1800">
              <a:solidFill>
                <a:srgbClr val="F2F2F2"/>
              </a:solidFill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1379770" y="2688882"/>
            <a:ext cx="2012400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-KR" sz="1600" b="1" dirty="0">
                <a:solidFill>
                  <a:schemeClr val="dk1"/>
                </a:solidFill>
              </a:rPr>
              <a:t>위치독립적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</a:rPr>
              <a:t>    </a:t>
            </a:r>
            <a:endParaRPr sz="16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</a:rPr>
              <a:t>        </a:t>
            </a:r>
            <a:r>
              <a:rPr lang="ko-KR" sz="1600" b="1" dirty="0">
                <a:solidFill>
                  <a:schemeClr val="dk1"/>
                </a:solidFill>
              </a:rPr>
              <a:t>이미지분석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dk1"/>
                </a:solidFill>
              </a:rPr>
              <a:t>             용이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1270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altLang="ko-KR" sz="1600" b="1" dirty="0">
                <a:solidFill>
                  <a:schemeClr val="dk1"/>
                </a:solidFill>
              </a:rPr>
              <a:t>2.    </a:t>
            </a:r>
            <a:r>
              <a:rPr lang="ko-KR" sz="1600" b="1" dirty="0">
                <a:solidFill>
                  <a:schemeClr val="dk1"/>
                </a:solidFill>
              </a:rPr>
              <a:t>일부의 </a:t>
            </a:r>
            <a:endParaRPr sz="1600" b="1"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dk1"/>
                </a:solidFill>
              </a:rPr>
              <a:t>노드만 공유 </a:t>
            </a:r>
            <a:endParaRPr sz="1600" b="1"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</a:rPr>
              <a:t>(모두연결 </a:t>
            </a:r>
            <a:r>
              <a:rPr lang="ko-KR" sz="1600" dirty="0" err="1">
                <a:solidFill>
                  <a:schemeClr val="dk1"/>
                </a:solidFill>
              </a:rPr>
              <a:t>X</a:t>
            </a:r>
            <a:r>
              <a:rPr lang="ko-KR" sz="1600" dirty="0">
                <a:solidFill>
                  <a:schemeClr val="dk1"/>
                </a:solidFill>
              </a:rPr>
              <a:t> )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4793274" y="1532433"/>
            <a:ext cx="2605500" cy="4631700"/>
          </a:xfrm>
          <a:prstGeom prst="roundRect">
            <a:avLst>
              <a:gd name="adj" fmla="val 8180"/>
            </a:avLst>
          </a:prstGeom>
          <a:solidFill>
            <a:srgbClr val="F2F2F2"/>
          </a:solidFill>
          <a:ln>
            <a:noFill/>
          </a:ln>
          <a:effectLst>
            <a:outerShdw blurRad="127000" dist="12700" dir="2700000" algn="tl" rotWithShape="0">
              <a:srgbClr val="313C42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4793261" y="1532433"/>
            <a:ext cx="2605500" cy="711000"/>
          </a:xfrm>
          <a:prstGeom prst="round2SameRect">
            <a:avLst>
              <a:gd name="adj1" fmla="val 24623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5224501" y="1703275"/>
            <a:ext cx="174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2F2F2"/>
                </a:solidFill>
              </a:rPr>
              <a:t>CNN 필요기능</a:t>
            </a:r>
            <a:endParaRPr sz="1800">
              <a:solidFill>
                <a:srgbClr val="F2F2F2"/>
              </a:solidFill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5089800" y="2556575"/>
            <a:ext cx="2012400" cy="3305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-KR" sz="1600" b="1" dirty="0" err="1">
                <a:solidFill>
                  <a:schemeClr val="dk1"/>
                </a:solidFill>
              </a:rPr>
              <a:t>Dropout</a:t>
            </a:r>
            <a:r>
              <a:rPr lang="ko-KR" sz="1600" b="1" dirty="0">
                <a:solidFill>
                  <a:schemeClr val="dk1"/>
                </a:solidFill>
              </a:rPr>
              <a:t>:</a:t>
            </a:r>
            <a:endParaRPr sz="1600" b="1"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solidFill>
                  <a:schemeClr val="dk1"/>
                </a:solidFill>
              </a:rPr>
              <a:t>랜덤한</a:t>
            </a:r>
            <a:r>
              <a:rPr lang="ko-KR" dirty="0">
                <a:solidFill>
                  <a:schemeClr val="dk1"/>
                </a:solidFill>
              </a:rPr>
              <a:t> </a:t>
            </a:r>
            <a:r>
              <a:rPr lang="ko-KR" dirty="0" err="1">
                <a:solidFill>
                  <a:schemeClr val="dk1"/>
                </a:solidFill>
              </a:rPr>
              <a:t>히든</a:t>
            </a:r>
            <a:r>
              <a:rPr lang="en-US" altLang="ko-KR" dirty="0">
                <a:solidFill>
                  <a:schemeClr val="dk1"/>
                </a:solidFill>
              </a:rPr>
              <a:t> </a:t>
            </a:r>
            <a:r>
              <a:rPr lang="ko-KR" dirty="0">
                <a:solidFill>
                  <a:schemeClr val="dk1"/>
                </a:solidFill>
              </a:rPr>
              <a:t>레이어의 노드들에 대해 장님처럼 지나쳐버리는 노드(과정)</a:t>
            </a:r>
            <a:endParaRPr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1270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altLang="ko-KR" sz="1600" b="1" dirty="0">
                <a:solidFill>
                  <a:schemeClr val="dk1"/>
                </a:solidFill>
              </a:rPr>
              <a:t>2.   </a:t>
            </a:r>
            <a:r>
              <a:rPr lang="ko-KR" sz="1600" b="1" dirty="0" err="1">
                <a:solidFill>
                  <a:schemeClr val="dk1"/>
                </a:solidFill>
              </a:rPr>
              <a:t>Pooling</a:t>
            </a:r>
            <a:r>
              <a:rPr lang="ko-KR" sz="1600" b="1" dirty="0">
                <a:solidFill>
                  <a:schemeClr val="dk1"/>
                </a:solidFill>
              </a:rPr>
              <a:t>:</a:t>
            </a:r>
            <a:endParaRPr sz="1600" b="1"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</a:rPr>
              <a:t>특정영역에서 </a:t>
            </a:r>
            <a:r>
              <a:rPr lang="ko-KR" dirty="0" err="1">
                <a:solidFill>
                  <a:schemeClr val="dk1"/>
                </a:solidFill>
              </a:rPr>
              <a:t>특정값을</a:t>
            </a:r>
            <a:r>
              <a:rPr lang="ko-KR" dirty="0">
                <a:solidFill>
                  <a:schemeClr val="dk1"/>
                </a:solidFill>
              </a:rPr>
              <a:t> 추출하는 방식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8503249" y="1532433"/>
            <a:ext cx="2605500" cy="4631700"/>
          </a:xfrm>
          <a:prstGeom prst="roundRect">
            <a:avLst>
              <a:gd name="adj" fmla="val 8180"/>
            </a:avLst>
          </a:prstGeom>
          <a:solidFill>
            <a:srgbClr val="F2F2F2"/>
          </a:solidFill>
          <a:ln>
            <a:noFill/>
          </a:ln>
          <a:effectLst>
            <a:outerShdw blurRad="127000" dist="12700" dir="2700000" algn="tl" rotWithShape="0">
              <a:srgbClr val="313C42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8503249" y="1532433"/>
            <a:ext cx="2605500" cy="711000"/>
          </a:xfrm>
          <a:prstGeom prst="round2SameRect">
            <a:avLst>
              <a:gd name="adj1" fmla="val 24623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8934488" y="1703275"/>
            <a:ext cx="174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2F2F2"/>
                </a:solidFill>
              </a:rPr>
              <a:t>Activation func.</a:t>
            </a:r>
            <a:endParaRPr sz="1800">
              <a:solidFill>
                <a:srgbClr val="F2F2F2"/>
              </a:solidFill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8799788" y="2649550"/>
            <a:ext cx="2012400" cy="216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-KR" sz="1600" dirty="0" err="1">
                <a:solidFill>
                  <a:schemeClr val="dk1"/>
                </a:solidFill>
              </a:rPr>
              <a:t>Sigmoid</a:t>
            </a:r>
            <a:r>
              <a:rPr lang="ko-KR" sz="1600" dirty="0">
                <a:solidFill>
                  <a:schemeClr val="dk1"/>
                </a:solidFill>
              </a:rPr>
              <a:t>:</a:t>
            </a:r>
            <a:endParaRPr sz="1600"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1270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altLang="ko-KR" sz="1600" dirty="0">
                <a:solidFill>
                  <a:schemeClr val="dk1"/>
                </a:solidFill>
              </a:rPr>
              <a:t>2.   </a:t>
            </a:r>
            <a:r>
              <a:rPr lang="ko-KR" sz="1600" dirty="0" err="1">
                <a:solidFill>
                  <a:schemeClr val="dk1"/>
                </a:solidFill>
              </a:rPr>
              <a:t>Relu</a:t>
            </a:r>
            <a:r>
              <a:rPr lang="ko-KR" sz="1600" dirty="0">
                <a:solidFill>
                  <a:schemeClr val="dk1"/>
                </a:solidFill>
              </a:rPr>
              <a:t>: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291" name="Google Shape;2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488" y="3124400"/>
            <a:ext cx="1743000" cy="11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1491" y="4882715"/>
            <a:ext cx="2008993" cy="9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7"/>
          <p:cNvSpPr/>
          <p:nvPr/>
        </p:nvSpPr>
        <p:spPr>
          <a:xfrm>
            <a:off x="2179400" y="3124400"/>
            <a:ext cx="413100" cy="369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7"/>
          <p:cNvSpPr txBox="1"/>
          <p:nvPr/>
        </p:nvSpPr>
        <p:spPr>
          <a:xfrm>
            <a:off x="305231" y="155250"/>
            <a:ext cx="1120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Part 3. CNN(Convolutional Neural Network)</a:t>
            </a:r>
            <a:endParaRPr sz="3600">
              <a:solidFill>
                <a:srgbClr val="DDBC9A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38" y="1521800"/>
            <a:ext cx="11047124" cy="474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 txBox="1"/>
          <p:nvPr/>
        </p:nvSpPr>
        <p:spPr>
          <a:xfrm>
            <a:off x="305231" y="155250"/>
            <a:ext cx="1120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Part 3. LSTM(Long-Term Short-Term Memory)</a:t>
            </a:r>
            <a:endParaRPr sz="3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C48711-EED6-476F-B5F2-82A9DA452EBB}"/>
              </a:ext>
            </a:extLst>
          </p:cNvPr>
          <p:cNvSpPr txBox="1"/>
          <p:nvPr/>
        </p:nvSpPr>
        <p:spPr>
          <a:xfrm>
            <a:off x="3053919" y="3335036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0D044-4001-489B-9D31-3DF27B55BBC8}"/>
              </a:ext>
            </a:extLst>
          </p:cNvPr>
          <p:cNvSpPr txBox="1"/>
          <p:nvPr/>
        </p:nvSpPr>
        <p:spPr>
          <a:xfrm>
            <a:off x="3053919" y="3335036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0"/>
          <p:cNvSpPr txBox="1"/>
          <p:nvPr/>
        </p:nvSpPr>
        <p:spPr>
          <a:xfrm>
            <a:off x="305231" y="155250"/>
            <a:ext cx="1120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0" cap="none" spc="0" normalizeH="0" baseline="0" noProof="0">
                <a:ln>
                  <a:noFill/>
                </a:ln>
                <a:solidFill>
                  <a:srgbClr val="DDBC9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Part 3. LSTM(Long-Term Short-Term Memory)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16" name="Google Shape;3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25" y="2005675"/>
            <a:ext cx="5317376" cy="20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575" y="2005675"/>
            <a:ext cx="5540399" cy="24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0"/>
          <p:cNvSpPr txBox="1"/>
          <p:nvPr/>
        </p:nvSpPr>
        <p:spPr>
          <a:xfrm>
            <a:off x="1580350" y="4260550"/>
            <a:ext cx="2877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RNN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9" name="Google Shape;319;p30"/>
          <p:cNvSpPr txBox="1"/>
          <p:nvPr/>
        </p:nvSpPr>
        <p:spPr>
          <a:xfrm>
            <a:off x="8125075" y="4691650"/>
            <a:ext cx="2429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LSTM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0" name="Google Shape;320;p30"/>
          <p:cNvSpPr/>
          <p:nvPr/>
        </p:nvSpPr>
        <p:spPr>
          <a:xfrm>
            <a:off x="5791738" y="3213450"/>
            <a:ext cx="608700" cy="43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3458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 txBox="1"/>
          <p:nvPr/>
        </p:nvSpPr>
        <p:spPr>
          <a:xfrm>
            <a:off x="305231" y="155250"/>
            <a:ext cx="1120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0" cap="none" spc="0" normalizeH="0" baseline="0" noProof="0">
                <a:ln>
                  <a:noFill/>
                </a:ln>
                <a:solidFill>
                  <a:srgbClr val="DDBC9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Part 3. LSTM(Long-Term Short-Term Memory)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27" name="Google Shape;3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187" y="1293767"/>
            <a:ext cx="9953625" cy="5076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047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717200" y="1410172"/>
            <a:ext cx="6858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690874" y="497850"/>
            <a:ext cx="1538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i="0" u="none" strike="noStrike" cap="none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grpSp>
        <p:nvGrpSpPr>
          <p:cNvPr id="94" name="Google Shape;94;p14"/>
          <p:cNvGrpSpPr/>
          <p:nvPr/>
        </p:nvGrpSpPr>
        <p:grpSpPr>
          <a:xfrm>
            <a:off x="717199" y="1495147"/>
            <a:ext cx="4882058" cy="585000"/>
            <a:chOff x="762000" y="1863785"/>
            <a:chExt cx="4882058" cy="585000"/>
          </a:xfrm>
        </p:grpSpPr>
        <p:grpSp>
          <p:nvGrpSpPr>
            <p:cNvPr id="95" name="Google Shape;95;p14"/>
            <p:cNvGrpSpPr/>
            <p:nvPr/>
          </p:nvGrpSpPr>
          <p:grpSpPr>
            <a:xfrm>
              <a:off x="762000" y="1863785"/>
              <a:ext cx="558800" cy="585000"/>
              <a:chOff x="762000" y="1863785"/>
              <a:chExt cx="558800" cy="585000"/>
            </a:xfrm>
          </p:grpSpPr>
          <p:sp>
            <p:nvSpPr>
              <p:cNvPr id="96" name="Google Shape;96;p14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4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 b="1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32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" name="Google Shape;98;p14"/>
            <p:cNvSpPr txBox="1"/>
            <p:nvPr/>
          </p:nvSpPr>
          <p:spPr>
            <a:xfrm>
              <a:off x="1564658" y="1894263"/>
              <a:ext cx="4079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연구 응용분야 개요</a:t>
              </a:r>
              <a:endParaRPr/>
            </a:p>
          </p:txBody>
        </p:sp>
      </p:grp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9550" y="0"/>
            <a:ext cx="436245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9550" y="1025000"/>
            <a:ext cx="4362449" cy="4645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4"/>
          <p:cNvGrpSpPr/>
          <p:nvPr/>
        </p:nvGrpSpPr>
        <p:grpSpPr>
          <a:xfrm>
            <a:off x="717199" y="2333347"/>
            <a:ext cx="5834850" cy="585000"/>
            <a:chOff x="762000" y="1863785"/>
            <a:chExt cx="5834850" cy="585000"/>
          </a:xfrm>
        </p:grpSpPr>
        <p:grpSp>
          <p:nvGrpSpPr>
            <p:cNvPr id="102" name="Google Shape;102;p14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103" name="Google Shape;103;p14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4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 b="1">
                    <a:solidFill>
                      <a:schemeClr val="accent1"/>
                    </a:solidFill>
                  </a:rPr>
                  <a:t>2</a:t>
                </a:r>
                <a:endParaRPr sz="32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" name="Google Shape;105;p14"/>
            <p:cNvSpPr txBox="1"/>
            <p:nvPr/>
          </p:nvSpPr>
          <p:spPr>
            <a:xfrm>
              <a:off x="1564650" y="1894263"/>
              <a:ext cx="5032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연구 응용분야 상세내용(기능)</a:t>
              </a:r>
              <a:endParaRPr/>
            </a:p>
          </p:txBody>
        </p:sp>
      </p:grpSp>
      <p:grpSp>
        <p:nvGrpSpPr>
          <p:cNvPr id="106" name="Google Shape;106;p14"/>
          <p:cNvGrpSpPr/>
          <p:nvPr/>
        </p:nvGrpSpPr>
        <p:grpSpPr>
          <a:xfrm>
            <a:off x="717199" y="3171547"/>
            <a:ext cx="5834850" cy="585000"/>
            <a:chOff x="762000" y="1863785"/>
            <a:chExt cx="5834850" cy="585000"/>
          </a:xfrm>
        </p:grpSpPr>
        <p:grpSp>
          <p:nvGrpSpPr>
            <p:cNvPr id="107" name="Google Shape;107;p14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108" name="Google Shape;108;p14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4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 b="1">
                    <a:solidFill>
                      <a:schemeClr val="accent1"/>
                    </a:solidFill>
                  </a:rPr>
                  <a:t>3</a:t>
                </a:r>
                <a:endParaRPr sz="32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" name="Google Shape;110;p14"/>
            <p:cNvSpPr txBox="1"/>
            <p:nvPr/>
          </p:nvSpPr>
          <p:spPr>
            <a:xfrm>
              <a:off x="1564650" y="1894263"/>
              <a:ext cx="5032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과제 관련 주요 알고리즘 소개</a:t>
              </a:r>
              <a:endParaRPr/>
            </a:p>
          </p:txBody>
        </p:sp>
      </p:grpSp>
      <p:grpSp>
        <p:nvGrpSpPr>
          <p:cNvPr id="111" name="Google Shape;111;p14"/>
          <p:cNvGrpSpPr/>
          <p:nvPr/>
        </p:nvGrpSpPr>
        <p:grpSpPr>
          <a:xfrm>
            <a:off x="717199" y="4009747"/>
            <a:ext cx="7072351" cy="585000"/>
            <a:chOff x="762000" y="1863785"/>
            <a:chExt cx="7072351" cy="585000"/>
          </a:xfrm>
        </p:grpSpPr>
        <p:grpSp>
          <p:nvGrpSpPr>
            <p:cNvPr id="112" name="Google Shape;112;p14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113" name="Google Shape;113;p14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4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 b="1">
                    <a:solidFill>
                      <a:schemeClr val="accent1"/>
                    </a:solidFill>
                  </a:rPr>
                  <a:t>4</a:t>
                </a:r>
                <a:endParaRPr sz="32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5" name="Google Shape;115;p14"/>
            <p:cNvSpPr txBox="1"/>
            <p:nvPr/>
          </p:nvSpPr>
          <p:spPr>
            <a:xfrm>
              <a:off x="1564651" y="1894263"/>
              <a:ext cx="6269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연구 분야 현재 상황 및 향후 발전 방향</a:t>
              </a:r>
              <a:endParaRPr/>
            </a:p>
          </p:txBody>
        </p:sp>
      </p:grpSp>
      <p:grpSp>
        <p:nvGrpSpPr>
          <p:cNvPr id="116" name="Google Shape;116;p14"/>
          <p:cNvGrpSpPr/>
          <p:nvPr/>
        </p:nvGrpSpPr>
        <p:grpSpPr>
          <a:xfrm>
            <a:off x="717199" y="4847947"/>
            <a:ext cx="7072351" cy="585000"/>
            <a:chOff x="762000" y="1863785"/>
            <a:chExt cx="7072351" cy="585000"/>
          </a:xfrm>
        </p:grpSpPr>
        <p:grpSp>
          <p:nvGrpSpPr>
            <p:cNvPr id="117" name="Google Shape;117;p14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118" name="Google Shape;118;p14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14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 b="1">
                    <a:solidFill>
                      <a:schemeClr val="accent1"/>
                    </a:solidFill>
                  </a:rPr>
                  <a:t>5</a:t>
                </a:r>
                <a:endParaRPr sz="32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" name="Google Shape;120;p14"/>
            <p:cNvSpPr txBox="1"/>
            <p:nvPr/>
          </p:nvSpPr>
          <p:spPr>
            <a:xfrm>
              <a:off x="1564651" y="1894263"/>
              <a:ext cx="6269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팀원별 역할 및 활동 내용</a:t>
              </a:r>
              <a:endParaRPr/>
            </a:p>
          </p:txBody>
        </p:sp>
      </p:grpSp>
      <p:grpSp>
        <p:nvGrpSpPr>
          <p:cNvPr id="121" name="Google Shape;121;p14"/>
          <p:cNvGrpSpPr/>
          <p:nvPr/>
        </p:nvGrpSpPr>
        <p:grpSpPr>
          <a:xfrm>
            <a:off x="717199" y="5686147"/>
            <a:ext cx="7072351" cy="585000"/>
            <a:chOff x="762000" y="1863785"/>
            <a:chExt cx="7072351" cy="585000"/>
          </a:xfrm>
        </p:grpSpPr>
        <p:grpSp>
          <p:nvGrpSpPr>
            <p:cNvPr id="122" name="Google Shape;122;p14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123" name="Google Shape;123;p14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4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 b="1">
                    <a:solidFill>
                      <a:schemeClr val="accent1"/>
                    </a:solidFill>
                  </a:rPr>
                  <a:t>6</a:t>
                </a:r>
                <a:endParaRPr sz="32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5" name="Google Shape;125;p14"/>
            <p:cNvSpPr txBox="1"/>
            <p:nvPr/>
          </p:nvSpPr>
          <p:spPr>
            <a:xfrm>
              <a:off x="1564651" y="1894263"/>
              <a:ext cx="6269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느낀점 및 희망 연구 응용분야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1"/>
          <p:cNvSpPr txBox="1"/>
          <p:nvPr/>
        </p:nvSpPr>
        <p:spPr>
          <a:xfrm>
            <a:off x="305231" y="155250"/>
            <a:ext cx="1120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Part 3. CNN-LSTM</a:t>
            </a:r>
            <a:endParaRPr sz="3600"/>
          </a:p>
        </p:txBody>
      </p:sp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25" y="1099901"/>
            <a:ext cx="7950842" cy="55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1"/>
          <p:cNvSpPr txBox="1"/>
          <p:nvPr/>
        </p:nvSpPr>
        <p:spPr>
          <a:xfrm>
            <a:off x="8250450" y="1989200"/>
            <a:ext cx="37512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chemeClr val="lt1"/>
                </a:solidFill>
              </a:rPr>
              <a:t>CNN + LSTM</a:t>
            </a:r>
            <a:endParaRPr sz="17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chemeClr val="lt1"/>
                </a:solidFill>
              </a:rPr>
              <a:t>문장 내의 지역 정보를 </a:t>
            </a:r>
            <a:br>
              <a:rPr lang="ko-KR" sz="1700" dirty="0">
                <a:solidFill>
                  <a:schemeClr val="lt1"/>
                </a:solidFill>
              </a:rPr>
            </a:br>
            <a:r>
              <a:rPr lang="ko-KR" sz="1700" dirty="0">
                <a:solidFill>
                  <a:schemeClr val="lt1"/>
                </a:solidFill>
              </a:rPr>
              <a:t>순차적으로 통합</a:t>
            </a:r>
            <a:endParaRPr sz="17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chemeClr val="lt1"/>
                </a:solidFill>
              </a:rPr>
              <a:t>긴 문장에서 단어 간의 의존성을 파악하지 못하는 </a:t>
            </a:r>
            <a:r>
              <a:rPr lang="ko-KR" sz="1700" dirty="0" err="1">
                <a:solidFill>
                  <a:schemeClr val="lt1"/>
                </a:solidFill>
              </a:rPr>
              <a:t>CNN의</a:t>
            </a:r>
            <a:r>
              <a:rPr lang="ko-KR" sz="1700" dirty="0">
                <a:solidFill>
                  <a:schemeClr val="lt1"/>
                </a:solidFill>
              </a:rPr>
              <a:t> 한계를 해결</a:t>
            </a:r>
            <a:endParaRPr sz="1700" dirty="0">
              <a:solidFill>
                <a:schemeClr val="lt1"/>
              </a:solidFill>
            </a:endParaRPr>
          </a:p>
        </p:txBody>
      </p:sp>
      <p:sp>
        <p:nvSpPr>
          <p:cNvPr id="338" name="Google Shape;338;p31"/>
          <p:cNvSpPr/>
          <p:nvPr/>
        </p:nvSpPr>
        <p:spPr>
          <a:xfrm>
            <a:off x="9922350" y="2519650"/>
            <a:ext cx="407400" cy="43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1"/>
          <p:cNvSpPr/>
          <p:nvPr/>
        </p:nvSpPr>
        <p:spPr>
          <a:xfrm>
            <a:off x="9922350" y="3827675"/>
            <a:ext cx="407400" cy="43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2"/>
          <p:cNvSpPr txBox="1"/>
          <p:nvPr/>
        </p:nvSpPr>
        <p:spPr>
          <a:xfrm>
            <a:off x="305231" y="155250"/>
            <a:ext cx="1120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Part 3. Mobile Net V2</a:t>
            </a:r>
            <a:endParaRPr sz="3600">
              <a:solidFill>
                <a:srgbClr val="DDBC9A"/>
              </a:solidFill>
            </a:endParaRPr>
          </a:p>
        </p:txBody>
      </p:sp>
      <p:pic>
        <p:nvPicPr>
          <p:cNvPr id="346" name="Google Shape;3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75" y="1385625"/>
            <a:ext cx="10410851" cy="504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305231" y="155250"/>
            <a:ext cx="1120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Part 3. Multi Input Model</a:t>
            </a:r>
            <a:endParaRPr sz="3600">
              <a:solidFill>
                <a:srgbClr val="DDBC9A"/>
              </a:solidFill>
            </a:endParaRPr>
          </a:p>
        </p:txBody>
      </p:sp>
      <p:pic>
        <p:nvPicPr>
          <p:cNvPr id="374" name="Google Shape;3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838" y="1109401"/>
            <a:ext cx="9044363" cy="559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5"/>
          <p:cNvSpPr/>
          <p:nvPr/>
        </p:nvSpPr>
        <p:spPr>
          <a:xfrm>
            <a:off x="561450" y="1809000"/>
            <a:ext cx="3240000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5"/>
          <p:cNvSpPr txBox="1"/>
          <p:nvPr/>
        </p:nvSpPr>
        <p:spPr>
          <a:xfrm>
            <a:off x="838200" y="2489246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B7AFA5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2400">
                <a:solidFill>
                  <a:srgbClr val="B7AFA5"/>
                </a:solidFill>
              </a:rPr>
              <a:t>4.</a:t>
            </a:r>
            <a:endParaRPr sz="2400">
              <a:solidFill>
                <a:srgbClr val="B7AF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5"/>
          <p:cNvSpPr txBox="1"/>
          <p:nvPr/>
        </p:nvSpPr>
        <p:spPr>
          <a:xfrm>
            <a:off x="838200" y="3036161"/>
            <a:ext cx="25539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800">
                <a:solidFill>
                  <a:srgbClr val="DDBC9A"/>
                </a:solidFill>
              </a:rPr>
              <a:t>연구 분야 현재 상황 및 향후 발전 방향</a:t>
            </a:r>
            <a:endParaRPr sz="2800">
              <a:solidFill>
                <a:srgbClr val="DDBC9A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6"/>
          <p:cNvSpPr txBox="1"/>
          <p:nvPr/>
        </p:nvSpPr>
        <p:spPr>
          <a:xfrm>
            <a:off x="80250" y="204725"/>
            <a:ext cx="10856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3600">
                <a:solidFill>
                  <a:srgbClr val="DDBC9A"/>
                </a:solidFill>
              </a:rPr>
              <a:t>4.</a:t>
            </a:r>
            <a:r>
              <a:rPr lang="ko-KR" sz="36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600">
                <a:solidFill>
                  <a:srgbClr val="DDBC9A"/>
                </a:solidFill>
              </a:rPr>
              <a:t>연구 분야 현재 상황 및 향후 발전 방향</a:t>
            </a:r>
            <a:endParaRPr sz="3600">
              <a:solidFill>
                <a:srgbClr val="DDBC9A"/>
              </a:solidFill>
            </a:endParaRPr>
          </a:p>
        </p:txBody>
      </p:sp>
      <p:pic>
        <p:nvPicPr>
          <p:cNvPr id="389" name="Google Shape;3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475" y="1550025"/>
            <a:ext cx="5187523" cy="3242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1750" y="3706800"/>
            <a:ext cx="4442173" cy="24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6"/>
          <p:cNvSpPr txBox="1"/>
          <p:nvPr/>
        </p:nvSpPr>
        <p:spPr>
          <a:xfrm>
            <a:off x="7643850" y="1809675"/>
            <a:ext cx="35973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DDBC9A"/>
                </a:solidFill>
              </a:rPr>
              <a:t>현재 상황</a:t>
            </a:r>
            <a:endParaRPr sz="2000" b="1" dirty="0">
              <a:solidFill>
                <a:srgbClr val="DDBC9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ko-KR" sz="1600" b="1" dirty="0">
                <a:solidFill>
                  <a:schemeClr val="lt1"/>
                </a:solidFill>
              </a:rPr>
              <a:t>많은 상품을 체계적으로 구성하고 상품을 카테고리로 분류</a:t>
            </a:r>
            <a:endParaRPr sz="1600" b="1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ko-KR" sz="1600" b="1" dirty="0">
                <a:solidFill>
                  <a:schemeClr val="lt1"/>
                </a:solidFill>
              </a:rPr>
              <a:t>현재 카테고리 자동 매칭의 정확도는 </a:t>
            </a:r>
            <a:r>
              <a:rPr lang="ko-KR" altLang="en-US" sz="1600" b="1" dirty="0">
                <a:solidFill>
                  <a:schemeClr val="lt1"/>
                </a:solidFill>
              </a:rPr>
              <a:t>약 </a:t>
            </a:r>
            <a:r>
              <a:rPr lang="ko-KR" sz="1600" b="1" dirty="0">
                <a:solidFill>
                  <a:schemeClr val="lt1"/>
                </a:solidFill>
              </a:rPr>
              <a:t>85%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392" name="Google Shape;392;p36"/>
          <p:cNvSpPr txBox="1"/>
          <p:nvPr/>
        </p:nvSpPr>
        <p:spPr>
          <a:xfrm>
            <a:off x="-1476250" y="3251475"/>
            <a:ext cx="977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7"/>
          <p:cNvSpPr/>
          <p:nvPr/>
        </p:nvSpPr>
        <p:spPr>
          <a:xfrm>
            <a:off x="494925" y="1564675"/>
            <a:ext cx="2605500" cy="4631700"/>
          </a:xfrm>
          <a:prstGeom prst="roundRect">
            <a:avLst>
              <a:gd name="adj" fmla="val 8180"/>
            </a:avLst>
          </a:prstGeom>
          <a:solidFill>
            <a:srgbClr val="F2F2F2"/>
          </a:solidFill>
          <a:ln>
            <a:noFill/>
          </a:ln>
          <a:effectLst>
            <a:outerShdw blurRad="127000" dist="12700" dir="2700000" algn="tl" rotWithShape="0">
              <a:srgbClr val="313C42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7"/>
          <p:cNvSpPr/>
          <p:nvPr/>
        </p:nvSpPr>
        <p:spPr>
          <a:xfrm>
            <a:off x="494925" y="1532425"/>
            <a:ext cx="2605500" cy="711000"/>
          </a:xfrm>
          <a:prstGeom prst="round2SameRect">
            <a:avLst>
              <a:gd name="adj1" fmla="val 24623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7"/>
          <p:cNvSpPr txBox="1"/>
          <p:nvPr/>
        </p:nvSpPr>
        <p:spPr>
          <a:xfrm>
            <a:off x="662927" y="1595425"/>
            <a:ext cx="2269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</a:rPr>
              <a:t>분류가 모호한 카테고리</a:t>
            </a:r>
            <a:endParaRPr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7"/>
          <p:cNvSpPr txBox="1"/>
          <p:nvPr/>
        </p:nvSpPr>
        <p:spPr>
          <a:xfrm>
            <a:off x="728425" y="2489950"/>
            <a:ext cx="21384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eriod"/>
            </a:pPr>
            <a:r>
              <a:rPr 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별도의 학습이 필요한 카테고리를 선별해 모델이 학습하기 쉬운 구조로 변경</a:t>
            </a:r>
            <a:endParaRPr lang="en-US" altLang="ko-KR" sz="15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eriod"/>
            </a:pPr>
            <a:endParaRPr lang="en-US" altLang="ko-KR" sz="15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eriod"/>
            </a:pPr>
            <a:r>
              <a:rPr 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커머스 환경에</a:t>
            </a:r>
            <a:r>
              <a:rPr lang="en-US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존재하는 표준 카테고리군을 별도로 관리해 학습</a:t>
            </a:r>
            <a:endParaRPr sz="15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37"/>
          <p:cNvSpPr/>
          <p:nvPr/>
        </p:nvSpPr>
        <p:spPr>
          <a:xfrm>
            <a:off x="3292174" y="1532433"/>
            <a:ext cx="2605500" cy="4631700"/>
          </a:xfrm>
          <a:prstGeom prst="roundRect">
            <a:avLst>
              <a:gd name="adj" fmla="val 8180"/>
            </a:avLst>
          </a:prstGeom>
          <a:solidFill>
            <a:srgbClr val="F2F2F2"/>
          </a:solidFill>
          <a:ln>
            <a:noFill/>
          </a:ln>
          <a:effectLst>
            <a:outerShdw blurRad="127000" dist="12700" dir="2700000" algn="tl" rotWithShape="0">
              <a:srgbClr val="313C42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7"/>
          <p:cNvSpPr/>
          <p:nvPr/>
        </p:nvSpPr>
        <p:spPr>
          <a:xfrm>
            <a:off x="3292161" y="1532433"/>
            <a:ext cx="2605500" cy="711000"/>
          </a:xfrm>
          <a:prstGeom prst="round2SameRect">
            <a:avLst>
              <a:gd name="adj1" fmla="val 24623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7"/>
          <p:cNvSpPr txBox="1"/>
          <p:nvPr/>
        </p:nvSpPr>
        <p:spPr>
          <a:xfrm>
            <a:off x="3415725" y="1564675"/>
            <a:ext cx="2358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2F2F2"/>
                </a:solidFill>
              </a:rPr>
              <a:t>업체에서 유입된 상품 정보 오류</a:t>
            </a: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7"/>
          <p:cNvSpPr/>
          <p:nvPr/>
        </p:nvSpPr>
        <p:spPr>
          <a:xfrm>
            <a:off x="7640025" y="1532425"/>
            <a:ext cx="4091700" cy="4631700"/>
          </a:xfrm>
          <a:prstGeom prst="roundRect">
            <a:avLst>
              <a:gd name="adj" fmla="val 8180"/>
            </a:avLst>
          </a:prstGeom>
          <a:solidFill>
            <a:srgbClr val="F2F2F2"/>
          </a:solidFill>
          <a:ln>
            <a:noFill/>
          </a:ln>
          <a:effectLst>
            <a:outerShdw blurRad="127000" dist="12700" dir="2700000" algn="tl" rotWithShape="0">
              <a:srgbClr val="313C42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7640075" y="1532425"/>
            <a:ext cx="4091700" cy="711000"/>
          </a:xfrm>
          <a:prstGeom prst="round2SameRect">
            <a:avLst>
              <a:gd name="adj1" fmla="val 24623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7"/>
          <p:cNvSpPr txBox="1"/>
          <p:nvPr/>
        </p:nvSpPr>
        <p:spPr>
          <a:xfrm>
            <a:off x="8814238" y="1703275"/>
            <a:ext cx="174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2F2F2"/>
                </a:solidFill>
              </a:rPr>
              <a:t>발전 방향</a:t>
            </a:r>
            <a:endParaRPr sz="1800">
              <a:solidFill>
                <a:srgbClr val="F2F2F2"/>
              </a:solidFill>
            </a:endParaRPr>
          </a:p>
        </p:txBody>
      </p:sp>
      <p:sp>
        <p:nvSpPr>
          <p:cNvPr id="408" name="Google Shape;408;p37"/>
          <p:cNvSpPr/>
          <p:nvPr/>
        </p:nvSpPr>
        <p:spPr>
          <a:xfrm rot="-5400000">
            <a:off x="6565138" y="3782875"/>
            <a:ext cx="407400" cy="43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7"/>
          <p:cNvSpPr txBox="1"/>
          <p:nvPr/>
        </p:nvSpPr>
        <p:spPr>
          <a:xfrm>
            <a:off x="80250" y="204725"/>
            <a:ext cx="10856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3600">
                <a:solidFill>
                  <a:srgbClr val="DDBC9A"/>
                </a:solidFill>
              </a:rPr>
              <a:t>4.</a:t>
            </a:r>
            <a:r>
              <a:rPr lang="ko-KR" sz="36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600">
                <a:solidFill>
                  <a:srgbClr val="DDBC9A"/>
                </a:solidFill>
              </a:rPr>
              <a:t>연구 분야 현재 상황 및 향후 발전 방향</a:t>
            </a:r>
            <a:endParaRPr sz="3600">
              <a:solidFill>
                <a:srgbClr val="DDBC9A"/>
              </a:solidFill>
            </a:endParaRPr>
          </a:p>
        </p:txBody>
      </p:sp>
      <p:sp>
        <p:nvSpPr>
          <p:cNvPr id="410" name="Google Shape;410;p37"/>
          <p:cNvSpPr txBox="1"/>
          <p:nvPr/>
        </p:nvSpPr>
        <p:spPr>
          <a:xfrm>
            <a:off x="7826650" y="2595925"/>
            <a:ext cx="3718200" cy="29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</a:rPr>
              <a:t>상품명 데이터 정제, 이미지 feature 추출 효율화,                                   정확한 검증 세트 구축 등 다양한 방법 활용 </a:t>
            </a:r>
            <a:endParaRPr sz="1600"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</a:rPr>
              <a:t> </a:t>
            </a:r>
            <a:endParaRPr sz="1600"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</a:rPr>
              <a:t>더욱 높은 정확도를 가질 수 있도록 개선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11" name="Google Shape;411;p37"/>
          <p:cNvSpPr txBox="1"/>
          <p:nvPr/>
        </p:nvSpPr>
        <p:spPr>
          <a:xfrm>
            <a:off x="3476350" y="2510175"/>
            <a:ext cx="22347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학습에 사용되는 대표적인 상품 요소에 오류가 내포된 경우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품질 높은 상품 정보를 보내는 업체를 선정해 학습에 가중치를 부여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4336450" y="3664575"/>
            <a:ext cx="514500" cy="646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7"/>
          <p:cNvSpPr/>
          <p:nvPr/>
        </p:nvSpPr>
        <p:spPr>
          <a:xfrm>
            <a:off x="9463775" y="4033900"/>
            <a:ext cx="596700" cy="511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8"/>
          <p:cNvSpPr/>
          <p:nvPr/>
        </p:nvSpPr>
        <p:spPr>
          <a:xfrm>
            <a:off x="561450" y="1809000"/>
            <a:ext cx="3240000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8"/>
          <p:cNvSpPr txBox="1"/>
          <p:nvPr/>
        </p:nvSpPr>
        <p:spPr>
          <a:xfrm>
            <a:off x="838200" y="2489246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B7AFA5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2400">
                <a:solidFill>
                  <a:srgbClr val="B7AFA5"/>
                </a:solidFill>
              </a:rPr>
              <a:t>5.</a:t>
            </a:r>
            <a:endParaRPr sz="2400">
              <a:solidFill>
                <a:srgbClr val="B7AF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8"/>
          <p:cNvSpPr txBox="1"/>
          <p:nvPr/>
        </p:nvSpPr>
        <p:spPr>
          <a:xfrm>
            <a:off x="838200" y="3036161"/>
            <a:ext cx="2553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800">
                <a:solidFill>
                  <a:srgbClr val="DDBC9A"/>
                </a:solidFill>
              </a:rPr>
              <a:t>팀원별 역할 및 활동 내용</a:t>
            </a:r>
            <a:endParaRPr sz="2800">
              <a:solidFill>
                <a:srgbClr val="DDBC9A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9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9"/>
          <p:cNvSpPr txBox="1"/>
          <p:nvPr/>
        </p:nvSpPr>
        <p:spPr>
          <a:xfrm>
            <a:off x="967216" y="127625"/>
            <a:ext cx="736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DDBC9A"/>
              </a:solidFill>
            </a:endParaRPr>
          </a:p>
        </p:txBody>
      </p:sp>
      <p:sp>
        <p:nvSpPr>
          <p:cNvPr id="428" name="Google Shape;428;p39"/>
          <p:cNvSpPr txBox="1"/>
          <p:nvPr/>
        </p:nvSpPr>
        <p:spPr>
          <a:xfrm>
            <a:off x="80250" y="204725"/>
            <a:ext cx="815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3600">
                <a:solidFill>
                  <a:srgbClr val="DDBC9A"/>
                </a:solidFill>
              </a:rPr>
              <a:t>5.</a:t>
            </a:r>
            <a:r>
              <a:rPr lang="ko-KR" sz="36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600">
                <a:solidFill>
                  <a:srgbClr val="DDBC9A"/>
                </a:solidFill>
              </a:rPr>
              <a:t>팀원별 역할 및 활동 내용</a:t>
            </a:r>
            <a:endParaRPr sz="3600">
              <a:solidFill>
                <a:srgbClr val="DDBC9A"/>
              </a:solidFill>
            </a:endParaRPr>
          </a:p>
        </p:txBody>
      </p:sp>
      <p:sp>
        <p:nvSpPr>
          <p:cNvPr id="429" name="Google Shape;429;p39"/>
          <p:cNvSpPr/>
          <p:nvPr/>
        </p:nvSpPr>
        <p:spPr>
          <a:xfrm>
            <a:off x="657662" y="1544276"/>
            <a:ext cx="5132400" cy="207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accent1"/>
                </a:solidFill>
              </a:rPr>
              <a:t>자료 조사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중간 및 최종 </a:t>
            </a:r>
            <a:r>
              <a:rPr lang="en-US" altLang="ko-KR" sz="1600" b="1" dirty="0">
                <a:solidFill>
                  <a:schemeClr val="accent1"/>
                </a:solidFill>
              </a:rPr>
              <a:t>PPT </a:t>
            </a:r>
            <a:r>
              <a:rPr lang="ko-KR" altLang="en-US" sz="1600" b="1" dirty="0">
                <a:solidFill>
                  <a:schemeClr val="accent1"/>
                </a:solidFill>
              </a:rPr>
              <a:t>제작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발표 대본 작성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발표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활동 보고서 작성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en-US" altLang="ko-KR" sz="1600" b="1" dirty="0" err="1">
                <a:solidFill>
                  <a:schemeClr val="accent1"/>
                </a:solidFill>
              </a:rPr>
              <a:t>youtube</a:t>
            </a:r>
            <a:r>
              <a:rPr lang="en-US" altLang="ko-KR" sz="1600" b="1" dirty="0">
                <a:solidFill>
                  <a:schemeClr val="accent1"/>
                </a:solidFill>
              </a:rPr>
              <a:t> </a:t>
            </a:r>
            <a:r>
              <a:rPr lang="ko-KR" altLang="en-US" sz="1600" b="1" dirty="0">
                <a:solidFill>
                  <a:schemeClr val="accent1"/>
                </a:solidFill>
              </a:rPr>
              <a:t>영상 제작</a:t>
            </a:r>
            <a:endParaRPr sz="1600" b="1" dirty="0">
              <a:solidFill>
                <a:schemeClr val="accent1"/>
              </a:solidFill>
            </a:endParaRPr>
          </a:p>
        </p:txBody>
      </p:sp>
      <p:sp>
        <p:nvSpPr>
          <p:cNvPr id="430" name="Google Shape;430;p39"/>
          <p:cNvSpPr/>
          <p:nvPr/>
        </p:nvSpPr>
        <p:spPr>
          <a:xfrm>
            <a:off x="6401950" y="1522150"/>
            <a:ext cx="5132400" cy="207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altLang="ko-KR" sz="1600" b="1" dirty="0">
              <a:solidFill>
                <a:schemeClr val="accent1"/>
              </a:solidFill>
            </a:endParaRPr>
          </a:p>
          <a:p>
            <a:endParaRPr lang="en-US" altLang="ko-KR" sz="1600" b="1" dirty="0">
              <a:solidFill>
                <a:schemeClr val="accent1"/>
              </a:solidFill>
            </a:endParaRPr>
          </a:p>
          <a:p>
            <a:r>
              <a:rPr lang="ko-KR" altLang="en-US" sz="1600" b="1" dirty="0">
                <a:solidFill>
                  <a:schemeClr val="accent1"/>
                </a:solidFill>
              </a:rPr>
              <a:t>자료 조사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아이디어 제공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중간 및 최종 </a:t>
            </a:r>
            <a:r>
              <a:rPr lang="en-US" altLang="ko-KR" sz="1600" b="1" dirty="0">
                <a:solidFill>
                  <a:schemeClr val="accent1"/>
                </a:solidFill>
              </a:rPr>
              <a:t>PPT </a:t>
            </a:r>
            <a:r>
              <a:rPr lang="ko-KR" altLang="en-US" sz="1600" b="1" dirty="0">
                <a:solidFill>
                  <a:schemeClr val="accent1"/>
                </a:solidFill>
              </a:rPr>
              <a:t>제작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발표 대본 작성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발표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활동 보고서 작성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en-US" altLang="ko-KR" sz="1600" b="1" dirty="0" err="1">
                <a:solidFill>
                  <a:schemeClr val="accent1"/>
                </a:solidFill>
              </a:rPr>
              <a:t>youtube</a:t>
            </a:r>
            <a:r>
              <a:rPr lang="en-US" altLang="ko-KR" sz="1600" b="1" dirty="0">
                <a:solidFill>
                  <a:schemeClr val="accent1"/>
                </a:solidFill>
              </a:rPr>
              <a:t> </a:t>
            </a:r>
            <a:r>
              <a:rPr lang="ko-KR" altLang="en-US" sz="1600" b="1" dirty="0">
                <a:solidFill>
                  <a:schemeClr val="accent1"/>
                </a:solidFill>
              </a:rPr>
              <a:t>영상 제작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accent1"/>
              </a:solidFill>
            </a:endParaRPr>
          </a:p>
        </p:txBody>
      </p:sp>
      <p:sp>
        <p:nvSpPr>
          <p:cNvPr id="431" name="Google Shape;431;p39"/>
          <p:cNvSpPr/>
          <p:nvPr/>
        </p:nvSpPr>
        <p:spPr>
          <a:xfrm>
            <a:off x="657662" y="4150140"/>
            <a:ext cx="5132400" cy="207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altLang="ko-KR" sz="1600" b="1" dirty="0">
              <a:solidFill>
                <a:schemeClr val="accent1"/>
              </a:solidFill>
            </a:endParaRPr>
          </a:p>
          <a:p>
            <a:r>
              <a:rPr lang="ko-KR" altLang="en-US" sz="1600" b="1" dirty="0">
                <a:solidFill>
                  <a:schemeClr val="accent1"/>
                </a:solidFill>
              </a:rPr>
              <a:t>자료 조사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중간 및 최종 </a:t>
            </a:r>
            <a:r>
              <a:rPr lang="en-US" altLang="ko-KR" sz="1600" b="1" dirty="0">
                <a:solidFill>
                  <a:schemeClr val="accent1"/>
                </a:solidFill>
              </a:rPr>
              <a:t>PPT </a:t>
            </a:r>
            <a:r>
              <a:rPr lang="ko-KR" altLang="en-US" sz="1600" b="1" dirty="0">
                <a:solidFill>
                  <a:schemeClr val="accent1"/>
                </a:solidFill>
              </a:rPr>
              <a:t>제작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발표 대본 작성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활동 보고서 작성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en-US" altLang="ko-KR" sz="1600" b="1" dirty="0" err="1">
                <a:solidFill>
                  <a:schemeClr val="accent1"/>
                </a:solidFill>
              </a:rPr>
              <a:t>youtube</a:t>
            </a:r>
            <a:r>
              <a:rPr lang="en-US" altLang="ko-KR" sz="1600" b="1" dirty="0">
                <a:solidFill>
                  <a:schemeClr val="accent1"/>
                </a:solidFill>
              </a:rPr>
              <a:t> </a:t>
            </a:r>
            <a:r>
              <a:rPr lang="ko-KR" altLang="en-US" sz="1600" b="1" dirty="0">
                <a:solidFill>
                  <a:schemeClr val="accent1"/>
                </a:solidFill>
              </a:rPr>
              <a:t>영상 제작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accent1"/>
              </a:solidFill>
            </a:endParaRPr>
          </a:p>
        </p:txBody>
      </p:sp>
      <p:sp>
        <p:nvSpPr>
          <p:cNvPr id="432" name="Google Shape;432;p39"/>
          <p:cNvSpPr/>
          <p:nvPr/>
        </p:nvSpPr>
        <p:spPr>
          <a:xfrm>
            <a:off x="6401950" y="4150140"/>
            <a:ext cx="5132400" cy="207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altLang="ko-KR" sz="1600" b="1" dirty="0">
              <a:solidFill>
                <a:schemeClr val="accent1"/>
              </a:solidFill>
            </a:endParaRPr>
          </a:p>
          <a:p>
            <a:r>
              <a:rPr lang="ko-KR" altLang="en-US" sz="1600" b="1" dirty="0">
                <a:solidFill>
                  <a:schemeClr val="accent1"/>
                </a:solidFill>
              </a:rPr>
              <a:t>자료 조사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중간 및 최종 </a:t>
            </a:r>
            <a:r>
              <a:rPr lang="en-US" altLang="ko-KR" sz="1600" b="1" dirty="0">
                <a:solidFill>
                  <a:schemeClr val="accent1"/>
                </a:solidFill>
              </a:rPr>
              <a:t>PPT </a:t>
            </a:r>
            <a:r>
              <a:rPr lang="ko-KR" altLang="en-US" sz="1600" b="1" dirty="0">
                <a:solidFill>
                  <a:schemeClr val="accent1"/>
                </a:solidFill>
              </a:rPr>
              <a:t>제작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발표 대본 작성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활동 보고서 작성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en-US" altLang="ko-KR" sz="1600" b="1" dirty="0" err="1">
                <a:solidFill>
                  <a:schemeClr val="accent1"/>
                </a:solidFill>
              </a:rPr>
              <a:t>youtube</a:t>
            </a:r>
            <a:r>
              <a:rPr lang="en-US" altLang="ko-KR" sz="1600" b="1" dirty="0">
                <a:solidFill>
                  <a:schemeClr val="accent1"/>
                </a:solidFill>
              </a:rPr>
              <a:t> </a:t>
            </a:r>
            <a:r>
              <a:rPr lang="ko-KR" altLang="en-US" sz="1600" b="1" dirty="0">
                <a:solidFill>
                  <a:schemeClr val="accent1"/>
                </a:solidFill>
              </a:rPr>
              <a:t>영상 제작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accent1"/>
              </a:solidFill>
            </a:endParaRPr>
          </a:p>
        </p:txBody>
      </p:sp>
      <p:sp>
        <p:nvSpPr>
          <p:cNvPr id="433" name="Google Shape;433;p39"/>
          <p:cNvSpPr/>
          <p:nvPr/>
        </p:nvSpPr>
        <p:spPr>
          <a:xfrm>
            <a:off x="657663" y="1522150"/>
            <a:ext cx="1600200" cy="6648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</a:rPr>
              <a:t>문지환</a:t>
            </a:r>
            <a:r>
              <a:rPr lang="ko-KR" sz="1300">
                <a:solidFill>
                  <a:schemeClr val="lt1"/>
                </a:solidFill>
              </a:rPr>
              <a:t>(팀장)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434" name="Google Shape;434;p39"/>
          <p:cNvSpPr/>
          <p:nvPr/>
        </p:nvSpPr>
        <p:spPr>
          <a:xfrm>
            <a:off x="6401948" y="1522150"/>
            <a:ext cx="1600200" cy="6648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</a:rPr>
              <a:t>김찬형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35" name="Google Shape;435;p39"/>
          <p:cNvSpPr/>
          <p:nvPr/>
        </p:nvSpPr>
        <p:spPr>
          <a:xfrm>
            <a:off x="657663" y="4150136"/>
            <a:ext cx="1600200" cy="6648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</a:rPr>
              <a:t>나강건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36" name="Google Shape;436;p39"/>
          <p:cNvSpPr/>
          <p:nvPr/>
        </p:nvSpPr>
        <p:spPr>
          <a:xfrm>
            <a:off x="6401948" y="4150136"/>
            <a:ext cx="1600200" cy="6648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</a:rPr>
              <a:t>박건우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0"/>
          <p:cNvSpPr/>
          <p:nvPr/>
        </p:nvSpPr>
        <p:spPr>
          <a:xfrm>
            <a:off x="561450" y="1809000"/>
            <a:ext cx="3240000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40"/>
          <p:cNvSpPr txBox="1"/>
          <p:nvPr/>
        </p:nvSpPr>
        <p:spPr>
          <a:xfrm>
            <a:off x="838200" y="2489246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B7AFA5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2400">
                <a:solidFill>
                  <a:srgbClr val="B7AFA5"/>
                </a:solidFill>
              </a:rPr>
              <a:t>6.</a:t>
            </a:r>
            <a:endParaRPr sz="2400">
              <a:solidFill>
                <a:srgbClr val="B7AF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0"/>
          <p:cNvSpPr txBox="1"/>
          <p:nvPr/>
        </p:nvSpPr>
        <p:spPr>
          <a:xfrm>
            <a:off x="838200" y="3036161"/>
            <a:ext cx="2553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800">
                <a:solidFill>
                  <a:srgbClr val="DDBC9A"/>
                </a:solidFill>
              </a:rPr>
              <a:t>느낀점 및 희망 연구 응용분야</a:t>
            </a:r>
            <a:endParaRPr sz="2800">
              <a:solidFill>
                <a:srgbClr val="DDBC9A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1"/>
          <p:cNvSpPr txBox="1"/>
          <p:nvPr/>
        </p:nvSpPr>
        <p:spPr>
          <a:xfrm>
            <a:off x="254100" y="1174459"/>
            <a:ext cx="5270400" cy="271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DDBC9A"/>
                </a:solidFill>
              </a:rPr>
              <a:t>문지환</a:t>
            </a:r>
            <a:endParaRPr sz="1600" dirty="0">
              <a:solidFill>
                <a:srgbClr val="DDBC9A"/>
              </a:solidFill>
            </a:endParaRPr>
          </a:p>
          <a:p>
            <a:pPr marL="457200" marR="0" lvl="0" indent="-3302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ko-KR" sz="1050" dirty="0">
                <a:solidFill>
                  <a:schemeClr val="lt1"/>
                </a:solidFill>
              </a:rPr>
              <a:t>느낀</a:t>
            </a:r>
            <a:r>
              <a:rPr lang="en-US" altLang="ko-KR" sz="1050" dirty="0">
                <a:solidFill>
                  <a:schemeClr val="lt1"/>
                </a:solidFill>
              </a:rPr>
              <a:t> </a:t>
            </a:r>
            <a:r>
              <a:rPr lang="ko-KR" sz="1050" dirty="0">
                <a:solidFill>
                  <a:schemeClr val="lt1"/>
                </a:solidFill>
              </a:rPr>
              <a:t>점:</a:t>
            </a:r>
            <a:r>
              <a:rPr lang="en-US" altLang="ko-KR" sz="1050" dirty="0">
                <a:solidFill>
                  <a:schemeClr val="lt1"/>
                </a:solidFill>
              </a:rPr>
              <a:t> </a:t>
            </a:r>
            <a:r>
              <a:rPr lang="ko-KR" altLang="en-US" sz="1050" dirty="0">
                <a:solidFill>
                  <a:schemeClr val="lt1"/>
                </a:solidFill>
              </a:rPr>
              <a:t>저의 경우에는 코로나로 인해 평소 오프라인 매장 이용보다 온라인 쇼핑의 이용이 부쩍 느는 상황에서 네이버 쇼핑과 같은 카테고리 추천이 잘 되는 커머스 환경의 구조가 궁금해졌습니다</a:t>
            </a:r>
            <a:r>
              <a:rPr lang="en-US" altLang="ko-KR" sz="1050" dirty="0">
                <a:solidFill>
                  <a:schemeClr val="lt1"/>
                </a:solidFill>
              </a:rPr>
              <a:t>. </a:t>
            </a:r>
            <a:r>
              <a:rPr lang="ko-KR" altLang="en-US" sz="1050" dirty="0">
                <a:solidFill>
                  <a:schemeClr val="lt1"/>
                </a:solidFill>
              </a:rPr>
              <a:t>마침 인공지능 기술을 조사하는 과정에서 네이버 쇼핑이 인공지능 기술을 활발히 이용한다는 것을 알게 되었고 조사하면 할 수록 인공지능 기술이 상업적으로도 잘 활용되고 있다는 것을 발견하니 굉장히 흥미로웠습니다</a:t>
            </a:r>
            <a:r>
              <a:rPr lang="en-US" altLang="ko-KR" sz="1050" dirty="0">
                <a:solidFill>
                  <a:schemeClr val="lt1"/>
                </a:solidFill>
              </a:rPr>
              <a:t>. </a:t>
            </a:r>
            <a:r>
              <a:rPr lang="ko-KR" altLang="en-US" sz="1050" dirty="0">
                <a:solidFill>
                  <a:schemeClr val="lt1"/>
                </a:solidFill>
              </a:rPr>
              <a:t>앞으로도 실생활에서 인공지능 기술이 잘 활용되는 부분을 중점으로 공부하고 싶다는 생각이 들었습니다</a:t>
            </a:r>
            <a:r>
              <a:rPr lang="en-US" altLang="ko-KR" sz="1050" dirty="0">
                <a:solidFill>
                  <a:schemeClr val="lt1"/>
                </a:solidFill>
              </a:rPr>
              <a:t>.</a:t>
            </a:r>
            <a:endParaRPr sz="1050" dirty="0"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lt1"/>
              </a:solidFill>
            </a:endParaRPr>
          </a:p>
          <a:p>
            <a:pPr marL="457200" marR="0" lvl="0" indent="-3302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ko-KR" sz="1050" dirty="0">
                <a:solidFill>
                  <a:schemeClr val="lt1"/>
                </a:solidFill>
              </a:rPr>
              <a:t>희망 연구 분야:</a:t>
            </a:r>
            <a:r>
              <a:rPr 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CNN</a:t>
            </a:r>
            <a:r>
              <a:rPr lang="ko-KR" altLang="en-US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이나 </a:t>
            </a: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r>
              <a:rPr lang="ko-KR" altLang="en-US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 같은 기술 뿐만 아니라 다른 인공지능 기술이 전체적으로 어떻게 실생활에서 활용되고 있는지 연구를 해보고 싶고 세상에 없는 아이템을 인공지능 기술을 활용해서 만들어 보고 싶다는 생각이 들었습니다</a:t>
            </a: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5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1"/>
          <p:cNvSpPr txBox="1"/>
          <p:nvPr/>
        </p:nvSpPr>
        <p:spPr>
          <a:xfrm>
            <a:off x="254100" y="3974484"/>
            <a:ext cx="5270400" cy="290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rgbClr val="DDBC9A"/>
                </a:solidFill>
              </a:rPr>
              <a:t>나강건</a:t>
            </a:r>
            <a:endParaRPr sz="1600" dirty="0">
              <a:solidFill>
                <a:srgbClr val="DDBC9A"/>
              </a:solidFill>
            </a:endParaRPr>
          </a:p>
          <a:p>
            <a:pPr marL="457200" marR="0" lvl="0" indent="-3302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ko-KR" altLang="en-US" sz="1050" dirty="0">
                <a:solidFill>
                  <a:schemeClr val="lt1"/>
                </a:solidFill>
              </a:rPr>
              <a:t>느낀 점</a:t>
            </a:r>
            <a:r>
              <a:rPr lang="en-US" altLang="ko-KR" sz="1050" dirty="0">
                <a:solidFill>
                  <a:schemeClr val="lt1"/>
                </a:solidFill>
              </a:rPr>
              <a:t>:</a:t>
            </a:r>
            <a:r>
              <a:rPr lang="ko-KR" altLang="en-US" sz="1050" dirty="0">
                <a:solidFill>
                  <a:schemeClr val="lt1"/>
                </a:solidFill>
              </a:rPr>
              <a:t> 네이버 쇼핑에 등록된 상품들이 모두 판매자가 수동으로 상품 카테고리를 등록한 줄 알았는데</a:t>
            </a:r>
            <a:r>
              <a:rPr lang="en-US" altLang="ko-KR" sz="1050" dirty="0">
                <a:solidFill>
                  <a:schemeClr val="lt1"/>
                </a:solidFill>
              </a:rPr>
              <a:t>, </a:t>
            </a:r>
            <a:r>
              <a:rPr lang="ko-KR" altLang="en-US" sz="1050" dirty="0">
                <a:solidFill>
                  <a:schemeClr val="lt1"/>
                </a:solidFill>
              </a:rPr>
              <a:t>인공지능을 통해 자동으로 분류된 것이라는 점이 신기하게 다가왔습니다</a:t>
            </a:r>
            <a:r>
              <a:rPr lang="en-US" altLang="ko-KR" sz="1050" dirty="0">
                <a:solidFill>
                  <a:schemeClr val="lt1"/>
                </a:solidFill>
              </a:rPr>
              <a:t>. </a:t>
            </a:r>
            <a:r>
              <a:rPr lang="ko-KR" altLang="en-US" sz="1050" dirty="0">
                <a:solidFill>
                  <a:schemeClr val="lt1"/>
                </a:solidFill>
              </a:rPr>
              <a:t>또한 </a:t>
            </a:r>
            <a:r>
              <a:rPr lang="en-US" altLang="ko-KR" sz="1050" dirty="0">
                <a:solidFill>
                  <a:schemeClr val="lt1"/>
                </a:solidFill>
              </a:rPr>
              <a:t>CNN</a:t>
            </a:r>
            <a:r>
              <a:rPr lang="ko-KR" altLang="en-US" sz="1050" dirty="0">
                <a:solidFill>
                  <a:schemeClr val="lt1"/>
                </a:solidFill>
              </a:rPr>
              <a:t>을 단순히 이미지 분류에만 쓰이는 모델로 이해하고 있었는데</a:t>
            </a:r>
            <a:r>
              <a:rPr lang="en-US" altLang="ko-KR" sz="1050" dirty="0">
                <a:solidFill>
                  <a:schemeClr val="lt1"/>
                </a:solidFill>
              </a:rPr>
              <a:t>, </a:t>
            </a:r>
            <a:r>
              <a:rPr lang="ko-KR" altLang="en-US" sz="1050" dirty="0">
                <a:solidFill>
                  <a:schemeClr val="lt1"/>
                </a:solidFill>
              </a:rPr>
              <a:t>이미지 분류 이외에도 자연어 처리나 음성 인식과 같은 영역에도 적용될 수 있음을 새롭게 알게 되었습니다</a:t>
            </a:r>
            <a:r>
              <a:rPr lang="en-US" altLang="ko-KR" sz="1050" dirty="0">
                <a:solidFill>
                  <a:schemeClr val="lt1"/>
                </a:solidFill>
              </a:rPr>
              <a:t>. </a:t>
            </a:r>
            <a:r>
              <a:rPr lang="ko-KR" altLang="en-US" sz="1050" dirty="0">
                <a:solidFill>
                  <a:schemeClr val="lt1"/>
                </a:solidFill>
              </a:rPr>
              <a:t>현재 실제로 운영되고 있는 서비스인 네이버 쇼핑에서 상품을 분류하는 과정을 공부하면서 실무에서 주로 쓰이는 모델과 그 구조를 알 수 있었던 점도 좋았습니다</a:t>
            </a:r>
            <a:r>
              <a:rPr lang="en-US" altLang="ko-KR" sz="1050" dirty="0">
                <a:solidFill>
                  <a:schemeClr val="lt1"/>
                </a:solidFill>
              </a:rPr>
              <a:t>.</a:t>
            </a:r>
            <a:endParaRPr lang="ko-KR" altLang="en-US" sz="1050" dirty="0"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lt1"/>
              </a:solidFill>
            </a:endParaRPr>
          </a:p>
          <a:p>
            <a:pPr marL="457200" marR="0" lvl="0" indent="-3302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ko-KR" altLang="en-US" sz="1050" dirty="0">
                <a:solidFill>
                  <a:schemeClr val="lt1"/>
                </a:solidFill>
              </a:rPr>
              <a:t>희망 연구 분야</a:t>
            </a:r>
            <a:r>
              <a:rPr lang="en-US" altLang="ko-KR" sz="1050" dirty="0">
                <a:solidFill>
                  <a:schemeClr val="lt1"/>
                </a:solidFill>
              </a:rPr>
              <a:t>:</a:t>
            </a:r>
            <a:r>
              <a:rPr lang="ko-KR" altLang="en-US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작년 초에 마스크 대란이 발생했을 때</a:t>
            </a: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050" dirty="0">
                <a:solidFill>
                  <a:schemeClr val="lt1"/>
                </a:solidFill>
              </a:rPr>
              <a:t>마스크 가격 비교 목록이 부정확한 경우가 잦았습니다</a:t>
            </a:r>
            <a:r>
              <a:rPr lang="en-US" altLang="ko-KR" sz="1050" dirty="0">
                <a:solidFill>
                  <a:schemeClr val="lt1"/>
                </a:solidFill>
              </a:rPr>
              <a:t>. </a:t>
            </a:r>
            <a:r>
              <a:rPr lang="ko-KR" altLang="en-US" sz="1050" dirty="0">
                <a:solidFill>
                  <a:schemeClr val="lt1"/>
                </a:solidFill>
              </a:rPr>
              <a:t>이와 관련하여 현 네이버 쇼핑 상품 카테고리 분류 시스템의 정확도를 높일 구체적인 방안에 대하여 고민해보고 싶습니다</a:t>
            </a:r>
            <a:r>
              <a:rPr lang="en-US" altLang="ko-KR" sz="1050" dirty="0">
                <a:solidFill>
                  <a:schemeClr val="lt1"/>
                </a:solidFill>
              </a:rPr>
              <a:t>. </a:t>
            </a:r>
            <a:r>
              <a:rPr lang="ko-KR" altLang="en-US" sz="1050" dirty="0">
                <a:solidFill>
                  <a:schemeClr val="lt1"/>
                </a:solidFill>
              </a:rPr>
              <a:t>또한 상품의 생산 단계에서도 불량 검출을 위해 </a:t>
            </a:r>
            <a:r>
              <a:rPr lang="en-US" altLang="ko-KR" sz="1050" dirty="0">
                <a:solidFill>
                  <a:schemeClr val="lt1"/>
                </a:solidFill>
              </a:rPr>
              <a:t>AI</a:t>
            </a:r>
            <a:r>
              <a:rPr lang="ko-KR" altLang="en-US" sz="1050" dirty="0">
                <a:solidFill>
                  <a:schemeClr val="lt1"/>
                </a:solidFill>
              </a:rPr>
              <a:t>를 사용할 수 있다고 들었는데</a:t>
            </a:r>
            <a:r>
              <a:rPr lang="en-US" altLang="ko-KR" sz="1050" dirty="0">
                <a:solidFill>
                  <a:schemeClr val="lt1"/>
                </a:solidFill>
              </a:rPr>
              <a:t>, </a:t>
            </a:r>
            <a:r>
              <a:rPr lang="ko-KR" altLang="en-US" sz="1050" dirty="0">
                <a:solidFill>
                  <a:schemeClr val="lt1"/>
                </a:solidFill>
              </a:rPr>
              <a:t>실제 사례와 그 세부 구조에 대해서도 알아보고 싶습니다</a:t>
            </a:r>
            <a:r>
              <a:rPr lang="en-US" altLang="ko-KR" sz="1050" dirty="0">
                <a:solidFill>
                  <a:schemeClr val="lt1"/>
                </a:solidFill>
              </a:rPr>
              <a:t>.</a:t>
            </a:r>
            <a:endParaRPr lang="ko-KR" altLang="en-US" sz="105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41"/>
          <p:cNvSpPr txBox="1"/>
          <p:nvPr/>
        </p:nvSpPr>
        <p:spPr>
          <a:xfrm>
            <a:off x="155400" y="155213"/>
            <a:ext cx="10856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3600">
                <a:solidFill>
                  <a:srgbClr val="DDBC9A"/>
                </a:solidFill>
              </a:rPr>
              <a:t>6.</a:t>
            </a:r>
            <a:r>
              <a:rPr lang="ko-KR" sz="36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600">
                <a:solidFill>
                  <a:srgbClr val="DDBC9A"/>
                </a:solidFill>
              </a:rPr>
              <a:t>느낀점 및 희망 연구 분야</a:t>
            </a:r>
            <a:endParaRPr sz="3600">
              <a:solidFill>
                <a:srgbClr val="DDBC9A"/>
              </a:solidFill>
            </a:endParaRPr>
          </a:p>
        </p:txBody>
      </p:sp>
      <p:sp>
        <p:nvSpPr>
          <p:cNvPr id="6" name="Google Shape;450;p41">
            <a:extLst>
              <a:ext uri="{FF2B5EF4-FFF2-40B4-BE49-F238E27FC236}">
                <a16:creationId xmlns:a16="http://schemas.microsoft.com/office/drawing/2014/main" id="{3A737C90-B293-4EA2-B280-736B764B02B6}"/>
              </a:ext>
            </a:extLst>
          </p:cNvPr>
          <p:cNvSpPr txBox="1"/>
          <p:nvPr/>
        </p:nvSpPr>
        <p:spPr>
          <a:xfrm>
            <a:off x="6096000" y="1174459"/>
            <a:ext cx="5270400" cy="271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rgbClr val="DDBC9A"/>
                </a:solidFill>
              </a:rPr>
              <a:t>김찬형</a:t>
            </a:r>
            <a:endParaRPr sz="1600" dirty="0">
              <a:solidFill>
                <a:srgbClr val="DDBC9A"/>
              </a:solidFill>
            </a:endParaRPr>
          </a:p>
          <a:p>
            <a:pPr marL="457200" marR="0" lvl="0" indent="-3302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ko-KR" sz="1050" dirty="0">
                <a:solidFill>
                  <a:schemeClr val="lt1"/>
                </a:solidFill>
              </a:rPr>
              <a:t>느낀</a:t>
            </a:r>
            <a:r>
              <a:rPr lang="en-US" altLang="ko-KR" sz="1050" dirty="0">
                <a:solidFill>
                  <a:schemeClr val="lt1"/>
                </a:solidFill>
              </a:rPr>
              <a:t> </a:t>
            </a:r>
            <a:r>
              <a:rPr lang="ko-KR" sz="1050" dirty="0">
                <a:solidFill>
                  <a:schemeClr val="lt1"/>
                </a:solidFill>
              </a:rPr>
              <a:t>점:</a:t>
            </a:r>
            <a:r>
              <a:rPr lang="en-US" altLang="ko-KR" sz="1050" dirty="0">
                <a:solidFill>
                  <a:schemeClr val="lt1"/>
                </a:solidFill>
              </a:rPr>
              <a:t> </a:t>
            </a:r>
            <a:r>
              <a:rPr lang="ko-KR" altLang="en-US" sz="1050" dirty="0">
                <a:solidFill>
                  <a:schemeClr val="lt1"/>
                </a:solidFill>
              </a:rPr>
              <a:t>팀프로젝트를 하면서 네이버에 이러한 시스템이 있다는 점에서 굉장히 놀랐고 실제로 저희가 배우는 인공지능이 활용되는 모습을 보니 너무나도 신기했습니다</a:t>
            </a:r>
            <a:r>
              <a:rPr lang="en-US" altLang="ko-KR" sz="1050" dirty="0">
                <a:solidFill>
                  <a:schemeClr val="lt1"/>
                </a:solidFill>
              </a:rPr>
              <a:t>. </a:t>
            </a:r>
            <a:r>
              <a:rPr lang="ko-KR" altLang="en-US" sz="1050" dirty="0">
                <a:solidFill>
                  <a:schemeClr val="lt1"/>
                </a:solidFill>
              </a:rPr>
              <a:t>네이버에서 사용되는 핵심적인 기술인 </a:t>
            </a:r>
            <a:r>
              <a:rPr lang="en-US" altLang="ko-KR" sz="1050" dirty="0">
                <a:solidFill>
                  <a:schemeClr val="lt1"/>
                </a:solidFill>
              </a:rPr>
              <a:t>CNN, LSTM</a:t>
            </a:r>
            <a:r>
              <a:rPr lang="ko-KR" altLang="en-US" sz="1050" dirty="0">
                <a:solidFill>
                  <a:schemeClr val="lt1"/>
                </a:solidFill>
              </a:rPr>
              <a:t>을 직접 공부해보면서 인공지능에 더욱더 흥미를 느낄 수 있었고 인공지능을 계속해서 연구하고 싶다는 생각을 했으며</a:t>
            </a:r>
            <a:r>
              <a:rPr lang="en-US" altLang="ko-KR" sz="1050" dirty="0">
                <a:solidFill>
                  <a:schemeClr val="lt1"/>
                </a:solidFill>
              </a:rPr>
              <a:t>,</a:t>
            </a:r>
            <a:r>
              <a:rPr lang="ko-KR" altLang="en-US" sz="1050" dirty="0">
                <a:solidFill>
                  <a:schemeClr val="lt1"/>
                </a:solidFill>
              </a:rPr>
              <a:t>직접 팀원들과 함께 연구하여 보면서 원래의 지식보다 더욱 더 많은 것을 알게 되었습니다</a:t>
            </a:r>
            <a:r>
              <a:rPr lang="en-US" altLang="ko-KR" sz="1050" dirty="0">
                <a:solidFill>
                  <a:schemeClr val="lt1"/>
                </a:solidFill>
              </a:rPr>
              <a:t>.</a:t>
            </a:r>
            <a:endParaRPr sz="1050" dirty="0"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lt1"/>
              </a:solidFill>
            </a:endParaRPr>
          </a:p>
          <a:p>
            <a:pPr marL="457200" marR="0" lvl="0" indent="-3302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ko-KR" sz="1050" dirty="0">
                <a:solidFill>
                  <a:schemeClr val="lt1"/>
                </a:solidFill>
              </a:rPr>
              <a:t>희망 연구 분야:</a:t>
            </a:r>
            <a:r>
              <a:rPr 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이번 팀프로젝트로 </a:t>
            </a: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CNN, LSTM</a:t>
            </a:r>
            <a:r>
              <a:rPr lang="ko-KR" altLang="en-US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의 알고리즘만을 분석해보았습니다</a:t>
            </a: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앞으로 직접 </a:t>
            </a:r>
            <a:r>
              <a:rPr lang="ko-KR" altLang="en-US" sz="105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파이썬을</a:t>
            </a:r>
            <a:r>
              <a:rPr lang="ko-KR" altLang="en-US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활용하여 </a:t>
            </a: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CNN, LSTM</a:t>
            </a:r>
            <a:r>
              <a:rPr lang="ko-KR" altLang="en-US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을 활용하여 이미지분석</a:t>
            </a: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사전 만들기 등을 해보고 싶습니다</a:t>
            </a: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뿐만 아니라 연구하면서 나왔던 </a:t>
            </a: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r>
              <a:rPr lang="ko-KR" altLang="en-US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도 직접 구현해보고 싶었습니다</a:t>
            </a: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추가적으로 인공지능을 공부하면서 </a:t>
            </a: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GAN</a:t>
            </a:r>
            <a:r>
              <a:rPr lang="ko-KR" altLang="en-US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이라는 새로운 기법에도 흥미를 가지게 되었습니다</a:t>
            </a: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5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50;p41">
            <a:extLst>
              <a:ext uri="{FF2B5EF4-FFF2-40B4-BE49-F238E27FC236}">
                <a16:creationId xmlns:a16="http://schemas.microsoft.com/office/drawing/2014/main" id="{C124D79B-31FA-40DC-AC1C-9CCDCF1A7E25}"/>
              </a:ext>
            </a:extLst>
          </p:cNvPr>
          <p:cNvSpPr txBox="1"/>
          <p:nvPr/>
        </p:nvSpPr>
        <p:spPr>
          <a:xfrm>
            <a:off x="6096000" y="3974484"/>
            <a:ext cx="5270400" cy="290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DDBC9A"/>
                </a:solidFill>
              </a:rPr>
              <a:t>박건우</a:t>
            </a:r>
            <a:endParaRPr sz="1600" dirty="0">
              <a:solidFill>
                <a:srgbClr val="DDBC9A"/>
              </a:solidFill>
            </a:endParaRPr>
          </a:p>
          <a:p>
            <a:pPr marL="457200" marR="0" lvl="0" indent="-3302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ko-KR" sz="1050" dirty="0">
                <a:solidFill>
                  <a:schemeClr val="lt1"/>
                </a:solidFill>
              </a:rPr>
              <a:t>느낀</a:t>
            </a:r>
            <a:r>
              <a:rPr lang="en-US" altLang="ko-KR" sz="1050" dirty="0">
                <a:solidFill>
                  <a:schemeClr val="lt1"/>
                </a:solidFill>
              </a:rPr>
              <a:t> </a:t>
            </a:r>
            <a:r>
              <a:rPr lang="ko-KR" sz="1050" dirty="0">
                <a:solidFill>
                  <a:schemeClr val="lt1"/>
                </a:solidFill>
              </a:rPr>
              <a:t>점:</a:t>
            </a:r>
            <a:r>
              <a:rPr lang="en-US" altLang="ko-KR" sz="1050" dirty="0">
                <a:solidFill>
                  <a:schemeClr val="lt1"/>
                </a:solidFill>
              </a:rPr>
              <a:t> </a:t>
            </a:r>
            <a:r>
              <a:rPr lang="ko-KR" altLang="en-US" sz="1050" dirty="0">
                <a:solidFill>
                  <a:schemeClr val="lt1"/>
                </a:solidFill>
              </a:rPr>
              <a:t>저는 평소 </a:t>
            </a:r>
            <a:r>
              <a:rPr lang="en-US" altLang="ko-KR" sz="1050" dirty="0">
                <a:solidFill>
                  <a:schemeClr val="lt1"/>
                </a:solidFill>
              </a:rPr>
              <a:t>'</a:t>
            </a:r>
            <a:r>
              <a:rPr lang="ko-KR" altLang="en-US" sz="1050" dirty="0">
                <a:solidFill>
                  <a:schemeClr val="lt1"/>
                </a:solidFill>
              </a:rPr>
              <a:t>시리</a:t>
            </a:r>
            <a:r>
              <a:rPr lang="en-US" altLang="ko-KR" sz="1050" dirty="0">
                <a:solidFill>
                  <a:schemeClr val="lt1"/>
                </a:solidFill>
              </a:rPr>
              <a:t>'</a:t>
            </a:r>
            <a:r>
              <a:rPr lang="ko-KR" altLang="en-US" sz="1050" dirty="0">
                <a:solidFill>
                  <a:schemeClr val="lt1"/>
                </a:solidFill>
              </a:rPr>
              <a:t>와 같은 </a:t>
            </a:r>
            <a:r>
              <a:rPr lang="en-US" altLang="ko-KR" sz="1050" dirty="0">
                <a:solidFill>
                  <a:schemeClr val="lt1"/>
                </a:solidFill>
              </a:rPr>
              <a:t>AI </a:t>
            </a:r>
            <a:r>
              <a:rPr lang="ko-KR" altLang="en-US" sz="1050" dirty="0">
                <a:solidFill>
                  <a:schemeClr val="lt1"/>
                </a:solidFill>
              </a:rPr>
              <a:t>기술을 자주 접하고 있지만 이러한 기술이 어떤 방식으로 구현되고 있는지에 대한 지식은 많이 부족했습니다</a:t>
            </a:r>
            <a:r>
              <a:rPr lang="en-US" altLang="ko-KR" sz="1050" dirty="0">
                <a:solidFill>
                  <a:schemeClr val="lt1"/>
                </a:solidFill>
              </a:rPr>
              <a:t>. </a:t>
            </a:r>
            <a:r>
              <a:rPr lang="ko-KR" altLang="en-US" sz="1050" dirty="0">
                <a:solidFill>
                  <a:schemeClr val="lt1"/>
                </a:solidFill>
              </a:rPr>
              <a:t>제 전공분야인만큼 이번 프로젝트를 통해 많은 것을 얻어보자고 다짐했고</a:t>
            </a:r>
            <a:r>
              <a:rPr lang="en-US" altLang="ko-KR" sz="1050" dirty="0">
                <a:solidFill>
                  <a:schemeClr val="lt1"/>
                </a:solidFill>
              </a:rPr>
              <a:t>, </a:t>
            </a:r>
            <a:r>
              <a:rPr lang="ko-KR" altLang="en-US" sz="1050" dirty="0">
                <a:solidFill>
                  <a:schemeClr val="lt1"/>
                </a:solidFill>
              </a:rPr>
              <a:t>연구주제로 선정된 </a:t>
            </a:r>
            <a:r>
              <a:rPr lang="en-US" altLang="ko-KR" sz="1050" dirty="0">
                <a:solidFill>
                  <a:schemeClr val="lt1"/>
                </a:solidFill>
              </a:rPr>
              <a:t>'</a:t>
            </a:r>
            <a:r>
              <a:rPr lang="ko-KR" altLang="en-US" sz="1050" dirty="0">
                <a:solidFill>
                  <a:schemeClr val="lt1"/>
                </a:solidFill>
              </a:rPr>
              <a:t>네이버쇼핑의 상품 카테고리 자동 분류</a:t>
            </a:r>
            <a:r>
              <a:rPr lang="en-US" altLang="ko-KR" sz="1050" dirty="0">
                <a:solidFill>
                  <a:schemeClr val="lt1"/>
                </a:solidFill>
              </a:rPr>
              <a:t>'</a:t>
            </a:r>
            <a:r>
              <a:rPr lang="ko-KR" altLang="en-US" sz="1050" dirty="0">
                <a:solidFill>
                  <a:schemeClr val="lt1"/>
                </a:solidFill>
              </a:rPr>
              <a:t>를 조사하면서 정말 많은 </a:t>
            </a:r>
            <a:r>
              <a:rPr lang="en-US" altLang="ko-KR" sz="1050" dirty="0">
                <a:solidFill>
                  <a:schemeClr val="lt1"/>
                </a:solidFill>
              </a:rPr>
              <a:t>AI</a:t>
            </a:r>
            <a:r>
              <a:rPr lang="ko-KR" altLang="en-US" sz="1050" dirty="0">
                <a:solidFill>
                  <a:schemeClr val="lt1"/>
                </a:solidFill>
              </a:rPr>
              <a:t>기술들을 접할 수 있었습니다</a:t>
            </a:r>
            <a:r>
              <a:rPr lang="en-US" altLang="ko-KR" sz="1050" dirty="0">
                <a:solidFill>
                  <a:schemeClr val="lt1"/>
                </a:solidFill>
              </a:rPr>
              <a:t>. </a:t>
            </a:r>
            <a:r>
              <a:rPr lang="ko-KR" altLang="en-US" sz="1050" dirty="0">
                <a:solidFill>
                  <a:schemeClr val="lt1"/>
                </a:solidFill>
              </a:rPr>
              <a:t>이번 프로젝트를 통해 제 전공분야에 대해 공부해야 할 앞날이 아직 많이 남아있고 이를 위해 더욱 노력하겠다고 느끼게 되었습니다</a:t>
            </a:r>
            <a:r>
              <a:rPr lang="en-US" altLang="ko-KR" sz="1050" dirty="0">
                <a:solidFill>
                  <a:schemeClr val="lt1"/>
                </a:solidFill>
              </a:rPr>
              <a:t>.</a:t>
            </a: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lt1"/>
              </a:solidFill>
            </a:endParaRPr>
          </a:p>
          <a:p>
            <a:pPr marL="457200" marR="0" lvl="0" indent="-3302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ko-KR" sz="1050" dirty="0">
                <a:solidFill>
                  <a:schemeClr val="lt1"/>
                </a:solidFill>
              </a:rPr>
              <a:t>희망 연구 분야:</a:t>
            </a:r>
            <a:r>
              <a:rPr 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CNN</a:t>
            </a:r>
            <a:r>
              <a:rPr lang="ko-KR" altLang="en-US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사례들을 조사하면서 </a:t>
            </a: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CNN</a:t>
            </a:r>
            <a:r>
              <a:rPr lang="ko-KR" altLang="en-US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적용되는 분야가 정말 많다는 것을 알게 되었습니다</a:t>
            </a: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대표적으로 자율주행이 있고 그 외에 생물학</a:t>
            </a: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천문학</a:t>
            </a: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음식 등 수천 개가 넘는 분야에 활용된다고 </a:t>
            </a:r>
            <a:r>
              <a:rPr lang="ko-KR" altLang="en-US" sz="1050" dirty="0">
                <a:solidFill>
                  <a:schemeClr val="lt1"/>
                </a:solidFill>
              </a:rPr>
              <a:t>합니다</a:t>
            </a: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자율주행의 영상인식에 사용되는 </a:t>
            </a: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CNN</a:t>
            </a:r>
            <a:r>
              <a:rPr lang="ko-KR" altLang="en-US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을 더 연구해보고 싶고 이는 이번에 연구한 이미지 분석과 어떤 차이점을 갖고 있는지도 알아보고 </a:t>
            </a:r>
            <a:r>
              <a:rPr lang="ko-KR" altLang="en-US" sz="1050" dirty="0">
                <a:solidFill>
                  <a:schemeClr val="lt1"/>
                </a:solidFill>
              </a:rPr>
              <a:t>싶습니다</a:t>
            </a:r>
            <a:r>
              <a:rPr lang="en-US" altLang="ko-KR" sz="105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5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/>
          <p:nvPr/>
        </p:nvSpPr>
        <p:spPr>
          <a:xfrm>
            <a:off x="571350" y="1809000"/>
            <a:ext cx="3240000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838200" y="2489246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B7AFA5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2400">
                <a:solidFill>
                  <a:srgbClr val="B7AFA5"/>
                </a:solidFill>
              </a:rPr>
              <a:t>1.</a:t>
            </a:r>
            <a:endParaRPr sz="2400">
              <a:solidFill>
                <a:srgbClr val="B7AF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5"/>
          <p:cNvSpPr txBox="1"/>
          <p:nvPr/>
        </p:nvSpPr>
        <p:spPr>
          <a:xfrm>
            <a:off x="838200" y="3036161"/>
            <a:ext cx="2553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CEC9C3"/>
                </a:solidFill>
              </a:rPr>
              <a:t>연구 응용분야 개요</a:t>
            </a:r>
            <a:endParaRPr sz="2800">
              <a:solidFill>
                <a:srgbClr val="CEC9C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3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3"/>
          <p:cNvSpPr txBox="1"/>
          <p:nvPr/>
        </p:nvSpPr>
        <p:spPr>
          <a:xfrm>
            <a:off x="80250" y="204725"/>
            <a:ext cx="10856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  참고 문헌</a:t>
            </a:r>
            <a:endParaRPr sz="3600">
              <a:solidFill>
                <a:srgbClr val="DDBC9A"/>
              </a:solidFill>
            </a:endParaRPr>
          </a:p>
        </p:txBody>
      </p:sp>
      <p:sp>
        <p:nvSpPr>
          <p:cNvPr id="467" name="Google Shape;467;p43"/>
          <p:cNvSpPr txBox="1"/>
          <p:nvPr/>
        </p:nvSpPr>
        <p:spPr>
          <a:xfrm>
            <a:off x="614350" y="2171700"/>
            <a:ext cx="104013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ko-KR">
                <a:solidFill>
                  <a:schemeClr val="lt1"/>
                </a:solidFill>
              </a:rPr>
              <a:t>[딥러닝/머신러닝] CNN(Convolutional Neural Networks) 쉽게 이해하기</a:t>
            </a:r>
            <a:br>
              <a:rPr lang="ko-KR">
                <a:solidFill>
                  <a:schemeClr val="lt1"/>
                </a:solidFill>
              </a:rPr>
            </a:br>
            <a:r>
              <a:rPr lang="ko-KR" u="sng">
                <a:solidFill>
                  <a:schemeClr val="lt1"/>
                </a:solidFill>
              </a:rPr>
              <a:t>https://halfundecided.medium.com/딥러닝-머신러닝-cnn-convolutional-neural-networks-쉽게-이해하기-836869f88375</a:t>
            </a:r>
            <a:endParaRPr u="sng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ko-KR">
                <a:solidFill>
                  <a:schemeClr val="lt1"/>
                </a:solidFill>
              </a:rPr>
              <a:t>ReLU6와 ReLU6를 사용하는 이유</a:t>
            </a:r>
            <a:br>
              <a:rPr lang="ko-KR">
                <a:solidFill>
                  <a:schemeClr val="lt1"/>
                </a:solidFill>
              </a:rPr>
            </a:br>
            <a:r>
              <a:rPr lang="ko-KR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https://gaussian37.github.io/dl-concept-relu6/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ko-KR">
                <a:solidFill>
                  <a:schemeClr val="lt1"/>
                </a:solidFill>
              </a:rPr>
              <a:t>TensorFlow를 활용한 네이버쇼핑의 상품 카테고리 자동 분류</a:t>
            </a:r>
            <a:br>
              <a:rPr lang="ko-KR">
                <a:solidFill>
                  <a:schemeClr val="lt1"/>
                </a:solidFill>
              </a:rPr>
            </a:br>
            <a:r>
              <a:rPr lang="ko-KR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https://d2.naver.com/helloworld/1264836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ko-KR">
                <a:solidFill>
                  <a:schemeClr val="lt1"/>
                </a:solidFill>
              </a:rPr>
              <a:t>Long Short-Term Memory (LSTM) 이해하기</a:t>
            </a:r>
            <a:br>
              <a:rPr lang="ko-KR">
                <a:solidFill>
                  <a:schemeClr val="lt1"/>
                </a:solidFill>
              </a:rPr>
            </a:br>
            <a:r>
              <a:rPr lang="ko-KR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https://dgkim5360.tistory.com/entry/understanding-long-short-term-memory-lstm-kr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ko-KR">
                <a:solidFill>
                  <a:schemeClr val="lt1"/>
                </a:solidFill>
              </a:rPr>
              <a:t>[논문리뷰] MobileNet V2 설명, pytorch 코드(Inverted Residuals and Linear Bottlenecks)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https://minimin2.tistory.com/43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44"/>
          <p:cNvPicPr preferRelativeResize="0"/>
          <p:nvPr/>
        </p:nvPicPr>
        <p:blipFill rotWithShape="1">
          <a:blip r:embed="rId3">
            <a:alphaModFix/>
          </a:blip>
          <a:srcRect l="23333" r="23333"/>
          <a:stretch/>
        </p:blipFill>
        <p:spPr>
          <a:xfrm>
            <a:off x="-37900" y="0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4"/>
          <p:cNvSpPr txBox="1"/>
          <p:nvPr/>
        </p:nvSpPr>
        <p:spPr>
          <a:xfrm>
            <a:off x="1800593" y="2705561"/>
            <a:ext cx="8590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800" b="1" i="1">
                <a:solidFill>
                  <a:schemeClr val="lt1"/>
                </a:solidFill>
              </a:rPr>
              <a:t>Q&amp;A</a:t>
            </a:r>
            <a:endParaRPr sz="8800" b="1"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10914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1422689" y="170370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연구 응용분야 개요</a:t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80250" y="204736"/>
            <a:ext cx="1359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r>
              <a:rPr lang="ko-KR" sz="3100">
                <a:solidFill>
                  <a:srgbClr val="DDBC9A"/>
                </a:solidFill>
              </a:rPr>
              <a:t>.</a:t>
            </a:r>
            <a:endParaRPr sz="31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1686300" y="1437047"/>
            <a:ext cx="440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rgbClr val="FFFFFF"/>
                </a:solidFill>
              </a:rPr>
              <a:t>연구 응용분야 : 온라인 쇼핑</a:t>
            </a:r>
            <a:endParaRPr sz="2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572146" y="2269100"/>
            <a:ext cx="69582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800">
                <a:solidFill>
                  <a:srgbClr val="FFFFFF"/>
                </a:solidFill>
              </a:rPr>
              <a:t>최근 코로나로 인해 많은 사람들이 오프라인 매장 이용을 꺼려하게 되었고, 실제로 SNS에서 '온라인 쇼핑' 관련 언급량이 2019년 대비 229.8% 증가함. 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800">
                <a:solidFill>
                  <a:srgbClr val="FFFFFF"/>
                </a:solidFill>
              </a:rPr>
              <a:t>온라인 쇼핑 중 가장 대표적인 네이버 쇼핑에 관심이 생겼고 네이버 쇼핑이 상품을 체계적으로 구성하고 사용자가 보다 쉽게 검색할 수 있도록 상품을 카테고리에 매칭하는 데에 여러 AI 기술을 사용하고 있다는 것을 알게되었음. 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800">
                <a:solidFill>
                  <a:srgbClr val="FFFFFF"/>
                </a:solidFill>
              </a:rPr>
              <a:t> 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rgbClr val="FFFFFF"/>
                </a:solidFill>
              </a:rPr>
              <a:t>이에 온라인 쇼핑에서는 인공지능의 어떤 기술이 적용되었는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rgbClr val="FFFFFF"/>
                </a:solidFill>
              </a:rPr>
              <a:t>지 조사하였고 딥러닝 기술인 CNN-LSTM에 대해 조사하게 되었음.</a:t>
            </a: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143" name="Google Shape;14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126" y="1395027"/>
            <a:ext cx="4409700" cy="4299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/>
          <p:nvPr/>
        </p:nvSpPr>
        <p:spPr>
          <a:xfrm>
            <a:off x="561450" y="1809000"/>
            <a:ext cx="3240000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838200" y="2489246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B7AFA5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2400">
                <a:solidFill>
                  <a:srgbClr val="B7AFA5"/>
                </a:solidFill>
              </a:rPr>
              <a:t>2.</a:t>
            </a:r>
            <a:endParaRPr sz="2400">
              <a:solidFill>
                <a:srgbClr val="B7AF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838200" y="3036161"/>
            <a:ext cx="2553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CEC9C3"/>
                </a:solidFill>
              </a:rPr>
              <a:t>연구 응용분야 상세내용(기능)</a:t>
            </a:r>
            <a:endParaRPr sz="2800">
              <a:solidFill>
                <a:srgbClr val="CEC9C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967249" y="1083998"/>
            <a:ext cx="1033200" cy="92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2152752" y="1083998"/>
            <a:ext cx="9072000" cy="92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1245593" y="1182453"/>
            <a:ext cx="476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4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2424173" y="1237875"/>
            <a:ext cx="723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Find Product’s feature</a:t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967249" y="2179580"/>
            <a:ext cx="1033200" cy="92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2152752" y="2179580"/>
            <a:ext cx="9072000" cy="92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1245593" y="2278034"/>
            <a:ext cx="476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4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2424146" y="2333475"/>
            <a:ext cx="667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Morphology Analysis</a:t>
            </a:r>
            <a:endParaRPr sz="34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967249" y="3284386"/>
            <a:ext cx="1033200" cy="923400"/>
          </a:xfrm>
          <a:prstGeom prst="rect">
            <a:avLst/>
          </a:prstGeom>
          <a:solidFill>
            <a:srgbClr val="E8B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2152752" y="3275161"/>
            <a:ext cx="9072000" cy="923400"/>
          </a:xfrm>
          <a:prstGeom prst="rect">
            <a:avLst/>
          </a:prstGeom>
          <a:solidFill>
            <a:srgbClr val="E8B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1245593" y="3382841"/>
            <a:ext cx="476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4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2424145" y="3438275"/>
            <a:ext cx="834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CNN-LSTM 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967249" y="4398411"/>
            <a:ext cx="1033200" cy="9234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2152752" y="4389186"/>
            <a:ext cx="9072000" cy="9234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1245643" y="4506091"/>
            <a:ext cx="476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</a:rPr>
              <a:t>4</a:t>
            </a:r>
            <a:endParaRPr sz="4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2424145" y="4552300"/>
            <a:ext cx="834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MobileNetV2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967249" y="5512436"/>
            <a:ext cx="1033200" cy="9234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2152752" y="5503211"/>
            <a:ext cx="9072000" cy="9234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1245593" y="5610891"/>
            <a:ext cx="476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</a:rPr>
              <a:t>5</a:t>
            </a:r>
            <a:endParaRPr sz="4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2424145" y="5666325"/>
            <a:ext cx="834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Multi Input 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1439844" y="153210"/>
            <a:ext cx="645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연구 응용분야 상세내용(기능)</a:t>
            </a:r>
            <a:endParaRPr sz="3600">
              <a:solidFill>
                <a:srgbClr val="DDBC9A"/>
              </a:solidFill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80250" y="204725"/>
            <a:ext cx="1695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>
                <a:solidFill>
                  <a:srgbClr val="DDBC9A"/>
                </a:solidFill>
              </a:rPr>
              <a:t>Part 2.</a:t>
            </a:r>
            <a:endParaRPr sz="3100">
              <a:solidFill>
                <a:srgbClr val="DDBC9A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967216" y="127625"/>
            <a:ext cx="736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DDBC9A"/>
              </a:solidFill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532825" y="2146150"/>
            <a:ext cx="3718500" cy="3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FFFFFF"/>
                </a:solidFill>
              </a:rPr>
              <a:t>오른쪽 그림과 같이 매칭에서 유용하게 사용될 </a:t>
            </a:r>
            <a:r>
              <a:rPr lang="ko-KR" altLang="en-US" sz="1800" dirty="0">
                <a:solidFill>
                  <a:srgbClr val="FFFFFF"/>
                </a:solidFill>
              </a:rPr>
              <a:t>특징</a:t>
            </a:r>
            <a:r>
              <a:rPr lang="ko-KR" sz="1800" dirty="0">
                <a:solidFill>
                  <a:srgbClr val="FFFFFF"/>
                </a:solidFill>
              </a:rPr>
              <a:t> 추출.</a:t>
            </a:r>
            <a:endParaRPr sz="1800" dirty="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FFFFFF"/>
                </a:solidFill>
              </a:rPr>
              <a:t>상품명, 이미지, 업체</a:t>
            </a:r>
            <a:r>
              <a:rPr lang="en-US" altLang="ko-KR" sz="1800" dirty="0">
                <a:solidFill>
                  <a:srgbClr val="FFFFFF"/>
                </a:solidFill>
              </a:rPr>
              <a:t> </a:t>
            </a:r>
            <a:r>
              <a:rPr lang="ko-KR" sz="1800" dirty="0">
                <a:solidFill>
                  <a:srgbClr val="FFFFFF"/>
                </a:solidFill>
              </a:rPr>
              <a:t>제공정보</a:t>
            </a:r>
            <a:r>
              <a:rPr lang="en-US" altLang="ko-KR" sz="1800" dirty="0">
                <a:solidFill>
                  <a:srgbClr val="FFFFFF"/>
                </a:solidFill>
              </a:rPr>
              <a:t> </a:t>
            </a:r>
            <a:r>
              <a:rPr lang="ko-KR" sz="1800" dirty="0">
                <a:solidFill>
                  <a:srgbClr val="FFFFFF"/>
                </a:solidFill>
              </a:rPr>
              <a:t>등</a:t>
            </a:r>
            <a:endParaRPr sz="1800" dirty="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FFFFFF"/>
                </a:solidFill>
              </a:rPr>
              <a:t>다양한 정보들을 추가 </a:t>
            </a:r>
            <a:r>
              <a:rPr lang="ko-KR" altLang="en-US" sz="1800" dirty="0">
                <a:solidFill>
                  <a:srgbClr val="FFFFFF"/>
                </a:solidFill>
              </a:rPr>
              <a:t>특징으</a:t>
            </a:r>
            <a:r>
              <a:rPr lang="ko-KR" sz="1800" dirty="0">
                <a:solidFill>
                  <a:srgbClr val="FFFFFF"/>
                </a:solidFill>
              </a:rPr>
              <a:t>로 활용함을 볼 수 있다.</a:t>
            </a:r>
            <a:r>
              <a:rPr lang="ko-KR" sz="1800" dirty="0">
                <a:solidFill>
                  <a:schemeClr val="dk1"/>
                </a:solidFill>
              </a:rPr>
              <a:t> 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123" y="1106825"/>
            <a:ext cx="7208057" cy="52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/>
          <p:nvPr/>
        </p:nvSpPr>
        <p:spPr>
          <a:xfrm>
            <a:off x="488124" y="1573225"/>
            <a:ext cx="4319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dirty="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 Black"/>
              <a:buAutoNum type="arabicPeriod"/>
            </a:pPr>
            <a:r>
              <a:rPr lang="en-US" altLang="ko-KR" sz="3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ko-KR" sz="3000" dirty="0" err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Find</a:t>
            </a:r>
            <a:r>
              <a:rPr lang="ko-KR" sz="3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ko-KR" sz="3000" dirty="0" err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product’s</a:t>
            </a:r>
            <a:r>
              <a:rPr lang="ko-KR" sz="3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en-US" altLang="ko-KR" sz="3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  <a:r>
              <a:rPr lang="ko-KR" sz="3000" dirty="0" err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feature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600" dirty="0">
              <a:solidFill>
                <a:srgbClr val="DDBC9A"/>
              </a:solidFill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1439844" y="153210"/>
            <a:ext cx="645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연구 응용분야 상세내용(기능)</a:t>
            </a:r>
            <a:endParaRPr sz="3600">
              <a:solidFill>
                <a:srgbClr val="DDBC9A"/>
              </a:solidFill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80250" y="204725"/>
            <a:ext cx="1695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>
                <a:solidFill>
                  <a:srgbClr val="DDBC9A"/>
                </a:solidFill>
              </a:rPr>
              <a:t>Part 2.</a:t>
            </a:r>
            <a:endParaRPr sz="3100">
              <a:solidFill>
                <a:srgbClr val="DDBC9A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967216" y="127625"/>
            <a:ext cx="736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DDBC9A"/>
              </a:solidFill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382025" y="2357450"/>
            <a:ext cx="3718500" cy="3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FFFFFF"/>
                </a:solidFill>
              </a:rPr>
              <a:t>상품명에 있는 단어가 쇼핑</a:t>
            </a:r>
            <a:r>
              <a:rPr lang="en-US" altLang="ko-KR" sz="1800" dirty="0">
                <a:solidFill>
                  <a:srgbClr val="FFFFFF"/>
                </a:solidFill>
              </a:rPr>
              <a:t> </a:t>
            </a:r>
            <a:r>
              <a:rPr lang="ko-KR" sz="1800" dirty="0">
                <a:solidFill>
                  <a:srgbClr val="FFFFFF"/>
                </a:solidFill>
              </a:rPr>
              <a:t>도메인에 맞는 의미를 가질 수 있도록 </a:t>
            </a:r>
            <a:r>
              <a:rPr lang="ko-KR" sz="1800" dirty="0" err="1">
                <a:solidFill>
                  <a:srgbClr val="FFFFFF"/>
                </a:solidFill>
              </a:rPr>
              <a:t>term</a:t>
            </a:r>
            <a:r>
              <a:rPr lang="en-US" altLang="ko-KR" sz="1800" dirty="0">
                <a:solidFill>
                  <a:srgbClr val="FFFFFF"/>
                </a:solidFill>
              </a:rPr>
              <a:t> </a:t>
            </a:r>
            <a:r>
              <a:rPr lang="ko-KR" sz="1800" dirty="0">
                <a:solidFill>
                  <a:srgbClr val="FFFFFF"/>
                </a:solidFill>
              </a:rPr>
              <a:t>단위로 추출되면서 콘셉트를 설명하는 단어나 모델코드</a:t>
            </a:r>
            <a:r>
              <a:rPr lang="en-US" altLang="ko-KR" sz="1800" dirty="0">
                <a:solidFill>
                  <a:srgbClr val="FFFFFF"/>
                </a:solidFill>
              </a:rPr>
              <a:t> </a:t>
            </a:r>
            <a:r>
              <a:rPr lang="ko-KR" sz="1800" dirty="0">
                <a:solidFill>
                  <a:srgbClr val="FFFFFF"/>
                </a:solidFill>
              </a:rPr>
              <a:t>등은 분리되지</a:t>
            </a:r>
            <a:r>
              <a:rPr lang="en-US" altLang="ko-KR" sz="1800" dirty="0">
                <a:solidFill>
                  <a:srgbClr val="FFFFFF"/>
                </a:solidFill>
              </a:rPr>
              <a:t> </a:t>
            </a:r>
            <a:r>
              <a:rPr lang="ko-KR" sz="1800" dirty="0">
                <a:solidFill>
                  <a:srgbClr val="FFFFFF"/>
                </a:solidFill>
              </a:rPr>
              <a:t>않도록</a:t>
            </a:r>
            <a:r>
              <a:rPr lang="en-US" altLang="ko-KR" sz="1800" dirty="0">
                <a:solidFill>
                  <a:srgbClr val="FFFFFF"/>
                </a:solidFill>
              </a:rPr>
              <a:t> </a:t>
            </a:r>
            <a:r>
              <a:rPr lang="ko-KR" sz="1800" dirty="0">
                <a:solidFill>
                  <a:srgbClr val="FFFFFF"/>
                </a:solidFill>
              </a:rPr>
              <a:t>한다.</a:t>
            </a:r>
            <a:endParaRPr sz="1800" dirty="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FFFFFF"/>
                </a:solidFill>
              </a:rPr>
              <a:t>네이버의 언어처리시스템을 활용하여 아래와</a:t>
            </a:r>
            <a:r>
              <a:rPr lang="en-US" altLang="ko-KR" sz="1800" dirty="0">
                <a:solidFill>
                  <a:srgbClr val="FFFFFF"/>
                </a:solidFill>
              </a:rPr>
              <a:t> </a:t>
            </a:r>
            <a:r>
              <a:rPr lang="ko-KR" sz="1800" dirty="0">
                <a:solidFill>
                  <a:srgbClr val="FFFFFF"/>
                </a:solidFill>
              </a:rPr>
              <a:t>같이 형태소 분석.</a:t>
            </a:r>
            <a:endParaRPr sz="1800" dirty="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rgbClr val="FFFFFF"/>
                </a:solidFill>
              </a:rPr>
              <a:t>term을</a:t>
            </a:r>
            <a:r>
              <a:rPr lang="ko-KR" sz="1800" dirty="0">
                <a:solidFill>
                  <a:srgbClr val="FFFFFF"/>
                </a:solidFill>
              </a:rPr>
              <a:t> 추출하기 전 정규표현식으로 특수문자제거.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157324" y="1303200"/>
            <a:ext cx="4319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 Morphology</a:t>
            </a:r>
            <a:endParaRPr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Analysis</a:t>
            </a:r>
            <a:endParaRPr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DDBC9A"/>
              </a:solidFill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1439844" y="153210"/>
            <a:ext cx="645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연구 응용분야 상세내용(기능)</a:t>
            </a:r>
            <a:endParaRPr sz="3600">
              <a:solidFill>
                <a:srgbClr val="DDBC9A"/>
              </a:solidFill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80250" y="204736"/>
            <a:ext cx="1359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3100">
                <a:solidFill>
                  <a:srgbClr val="DDBC9A"/>
                </a:solidFill>
              </a:rPr>
              <a:t>2.</a:t>
            </a:r>
            <a:endParaRPr sz="31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325" y="1303200"/>
            <a:ext cx="7248524" cy="20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 rotWithShape="1">
          <a:blip r:embed="rId4">
            <a:alphaModFix/>
          </a:blip>
          <a:srcRect l="-901" r="7004"/>
          <a:stretch/>
        </p:blipFill>
        <p:spPr>
          <a:xfrm>
            <a:off x="4701075" y="4131513"/>
            <a:ext cx="7248527" cy="205098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/>
          <p:nvPr/>
        </p:nvSpPr>
        <p:spPr>
          <a:xfrm>
            <a:off x="8203075" y="3479288"/>
            <a:ext cx="558900" cy="527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967216" y="127625"/>
            <a:ext cx="736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DDBC9A"/>
              </a:solidFill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382025" y="2357450"/>
            <a:ext cx="3718500" cy="3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FFFFFF"/>
                </a:solidFill>
              </a:rPr>
              <a:t>CNN-</a:t>
            </a:r>
            <a:r>
              <a:rPr lang="ko-KR" sz="1800" dirty="0" err="1">
                <a:solidFill>
                  <a:srgbClr val="FFFFFF"/>
                </a:solidFill>
              </a:rPr>
              <a:t>LSTM기법을</a:t>
            </a:r>
            <a:r>
              <a:rPr lang="ko-KR" sz="1800" dirty="0">
                <a:solidFill>
                  <a:srgbClr val="FFFFFF"/>
                </a:solidFill>
              </a:rPr>
              <a:t> 모두</a:t>
            </a:r>
            <a:r>
              <a:rPr lang="en-US" altLang="ko-KR" sz="1800" dirty="0">
                <a:solidFill>
                  <a:srgbClr val="FFFFFF"/>
                </a:solidFill>
              </a:rPr>
              <a:t> </a:t>
            </a:r>
            <a:r>
              <a:rPr lang="ko-KR" sz="1800" dirty="0">
                <a:solidFill>
                  <a:srgbClr val="FFFFFF"/>
                </a:solidFill>
              </a:rPr>
              <a:t>활용하여 </a:t>
            </a:r>
            <a:r>
              <a:rPr lang="en-US" altLang="ko-KR" sz="1800" dirty="0">
                <a:solidFill>
                  <a:srgbClr val="FFFFFF"/>
                </a:solidFill>
              </a:rPr>
              <a:t>feature</a:t>
            </a:r>
            <a:r>
              <a:rPr lang="ko-KR" sz="1800" dirty="0">
                <a:solidFill>
                  <a:srgbClr val="FFFFFF"/>
                </a:solidFill>
              </a:rPr>
              <a:t> 추출</a:t>
            </a:r>
            <a:endParaRPr sz="1800" dirty="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FFFFFF"/>
                </a:solidFill>
              </a:rPr>
              <a:t>CNN : 상품명에서 특정</a:t>
            </a:r>
            <a:r>
              <a:rPr lang="en-US" altLang="ko-KR" sz="1800" dirty="0">
                <a:solidFill>
                  <a:srgbClr val="FFFFFF"/>
                </a:solidFill>
              </a:rPr>
              <a:t> </a:t>
            </a:r>
            <a:r>
              <a:rPr lang="ko-KR" sz="1800" dirty="0">
                <a:solidFill>
                  <a:srgbClr val="FFFFFF"/>
                </a:solidFill>
              </a:rPr>
              <a:t>위치의 </a:t>
            </a:r>
            <a:r>
              <a:rPr lang="en-US" altLang="ko-KR" sz="1800" dirty="0">
                <a:solidFill>
                  <a:srgbClr val="FFFFFF"/>
                </a:solidFill>
              </a:rPr>
              <a:t>feature</a:t>
            </a:r>
            <a:r>
              <a:rPr lang="ko-KR" altLang="en-US" sz="1800" dirty="0">
                <a:solidFill>
                  <a:srgbClr val="FFFFFF"/>
                </a:solidFill>
              </a:rPr>
              <a:t> </a:t>
            </a:r>
            <a:r>
              <a:rPr lang="ko-KR" sz="1800" dirty="0">
                <a:solidFill>
                  <a:srgbClr val="FFFFFF"/>
                </a:solidFill>
              </a:rPr>
              <a:t>추출	</a:t>
            </a:r>
            <a:endParaRPr sz="1800" dirty="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FFFFFF"/>
                </a:solidFill>
              </a:rPr>
              <a:t>LSTM : 긴 단어의 의미</a:t>
            </a:r>
            <a:r>
              <a:rPr lang="en-US" altLang="ko-KR" sz="1800" dirty="0">
                <a:solidFill>
                  <a:srgbClr val="FFFFFF"/>
                </a:solidFill>
              </a:rPr>
              <a:t> </a:t>
            </a:r>
            <a:r>
              <a:rPr lang="ko-KR" sz="1800" dirty="0">
                <a:solidFill>
                  <a:srgbClr val="FFFFFF"/>
                </a:solidFill>
              </a:rPr>
              <a:t>파악</a:t>
            </a:r>
            <a:endParaRPr sz="1800" dirty="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ko-KR" sz="1800" dirty="0" err="1">
                <a:solidFill>
                  <a:srgbClr val="FFFFFF"/>
                </a:solidFill>
              </a:rPr>
              <a:t>CNN을</a:t>
            </a:r>
            <a:r>
              <a:rPr lang="ko-KR" sz="1800" dirty="0">
                <a:solidFill>
                  <a:srgbClr val="FFFFFF"/>
                </a:solidFill>
              </a:rPr>
              <a:t> 활용하여 </a:t>
            </a:r>
            <a:r>
              <a:rPr lang="ko-KR" sz="1800" dirty="0" err="1">
                <a:solidFill>
                  <a:srgbClr val="FFFFFF"/>
                </a:solidFill>
              </a:rPr>
              <a:t>feature</a:t>
            </a:r>
            <a:r>
              <a:rPr lang="ko-KR" sz="1800" dirty="0">
                <a:solidFill>
                  <a:srgbClr val="FFFFFF"/>
                </a:solidFill>
              </a:rPr>
              <a:t> 추출</a:t>
            </a:r>
            <a:endParaRPr sz="1800" dirty="0">
              <a:solidFill>
                <a:srgbClr val="FFFFFF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ko-KR" sz="1800" dirty="0" err="1">
                <a:solidFill>
                  <a:srgbClr val="FFFFFF"/>
                </a:solidFill>
              </a:rPr>
              <a:t>CNN의</a:t>
            </a:r>
            <a:r>
              <a:rPr lang="ko-KR" sz="1800" dirty="0">
                <a:solidFill>
                  <a:srgbClr val="FFFFFF"/>
                </a:solidFill>
              </a:rPr>
              <a:t> </a:t>
            </a:r>
            <a:r>
              <a:rPr lang="ko-KR" sz="1800" dirty="0" err="1">
                <a:solidFill>
                  <a:srgbClr val="FFFFFF"/>
                </a:solidFill>
              </a:rPr>
              <a:t>feature들을</a:t>
            </a:r>
            <a:r>
              <a:rPr lang="ko-KR" sz="1800" dirty="0">
                <a:solidFill>
                  <a:srgbClr val="FFFFFF"/>
                </a:solidFill>
              </a:rPr>
              <a:t> </a:t>
            </a:r>
            <a:r>
              <a:rPr lang="ko-KR" sz="1800" dirty="0" err="1">
                <a:solidFill>
                  <a:srgbClr val="FFFFFF"/>
                </a:solidFill>
              </a:rPr>
              <a:t>LSTM을</a:t>
            </a:r>
            <a:r>
              <a:rPr lang="ko-KR" sz="1800" dirty="0">
                <a:solidFill>
                  <a:srgbClr val="FFFFFF"/>
                </a:solidFill>
              </a:rPr>
              <a:t> 통해 의미</a:t>
            </a:r>
            <a:r>
              <a:rPr lang="en-US" altLang="ko-KR" sz="1800" dirty="0">
                <a:solidFill>
                  <a:srgbClr val="FFFFFF"/>
                </a:solidFill>
              </a:rPr>
              <a:t> </a:t>
            </a:r>
            <a:r>
              <a:rPr lang="ko-KR" sz="1800" dirty="0">
                <a:solidFill>
                  <a:srgbClr val="FFFFFF"/>
                </a:solidFill>
              </a:rPr>
              <a:t>파악하기.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382024" y="1312675"/>
            <a:ext cx="4319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3. CNN-LSTM</a:t>
            </a:r>
            <a:endParaRPr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DDBC9A"/>
              </a:solidFill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1439844" y="153210"/>
            <a:ext cx="645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연구 응용분야 상세내용(기능)</a:t>
            </a:r>
            <a:endParaRPr sz="3600">
              <a:solidFill>
                <a:srgbClr val="DDBC9A"/>
              </a:solidFill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80250" y="204736"/>
            <a:ext cx="1359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3100">
                <a:solidFill>
                  <a:srgbClr val="DDBC9A"/>
                </a:solidFill>
              </a:rPr>
              <a:t>2.</a:t>
            </a:r>
            <a:endParaRPr sz="31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050" y="1498825"/>
            <a:ext cx="5698796" cy="23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063" y="4035925"/>
            <a:ext cx="5698775" cy="23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bb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2478</Words>
  <Application>Microsoft Office PowerPoint</Application>
  <PresentationFormat>와이드스크린</PresentationFormat>
  <Paragraphs>252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Arial</vt:lpstr>
      <vt:lpstr>Arial Black</vt:lpstr>
      <vt:lpstr>맑은 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문 지환</cp:lastModifiedBy>
  <cp:revision>95</cp:revision>
  <dcterms:modified xsi:type="dcterms:W3CDTF">2021-12-01T13:52:31Z</dcterms:modified>
</cp:coreProperties>
</file>